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77" r:id="rId4"/>
    <p:sldId id="278" r:id="rId5"/>
    <p:sldId id="259" r:id="rId6"/>
    <p:sldId id="280" r:id="rId7"/>
    <p:sldId id="279" r:id="rId8"/>
    <p:sldId id="262" r:id="rId9"/>
    <p:sldId id="263" r:id="rId10"/>
    <p:sldId id="264" r:id="rId11"/>
    <p:sldId id="265" r:id="rId12"/>
    <p:sldId id="266" r:id="rId13"/>
    <p:sldId id="269" r:id="rId14"/>
    <p:sldId id="281" r:id="rId15"/>
    <p:sldId id="267" r:id="rId16"/>
    <p:sldId id="268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8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E770D-192D-492A-B0DC-B1FA90876F00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486D6-BA75-4B8B-8B11-BCA9F43D9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02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58EF9-F39E-4050-913A-D28A89D9C3A2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427218-0F2D-4172-BE63-E90D008D52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58EF9-F39E-4050-913A-D28A89D9C3A2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427218-0F2D-4172-BE63-E90D008D52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58EF9-F39E-4050-913A-D28A89D9C3A2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427218-0F2D-4172-BE63-E90D008D52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58EF9-F39E-4050-913A-D28A89D9C3A2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427218-0F2D-4172-BE63-E90D008D52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58EF9-F39E-4050-913A-D28A89D9C3A2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427218-0F2D-4172-BE63-E90D008D522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58EF9-F39E-4050-913A-D28A89D9C3A2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427218-0F2D-4172-BE63-E90D008D52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58EF9-F39E-4050-913A-D28A89D9C3A2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427218-0F2D-4172-BE63-E90D008D52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58EF9-F39E-4050-913A-D28A89D9C3A2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427218-0F2D-4172-BE63-E90D008D52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58EF9-F39E-4050-913A-D28A89D9C3A2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427218-0F2D-4172-BE63-E90D008D522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58EF9-F39E-4050-913A-D28A89D9C3A2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427218-0F2D-4172-BE63-E90D008D52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58EF9-F39E-4050-913A-D28A89D9C3A2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427218-0F2D-4172-BE63-E90D008D52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4058EF9-F39E-4050-913A-D28A89D9C3A2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9427218-0F2D-4172-BE63-E90D008D522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Stoichiometry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Chem</a:t>
            </a:r>
            <a:r>
              <a:rPr lang="en-US" dirty="0" smtClean="0"/>
              <a:t> 332 – </a:t>
            </a:r>
            <a:r>
              <a:rPr lang="en-US" dirty="0" err="1" smtClean="0"/>
              <a:t>O’Dette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145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1560" y="1147905"/>
            <a:ext cx="7498080" cy="4800600"/>
          </a:xfrm>
        </p:spPr>
        <p:txBody>
          <a:bodyPr/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400" dirty="0"/>
              <a:t>2 Na + Cl</a:t>
            </a:r>
            <a:r>
              <a:rPr lang="en-US" sz="2400" baseline="-25000" dirty="0"/>
              <a:t>2</a:t>
            </a:r>
            <a:r>
              <a:rPr lang="en-US" sz="2400" dirty="0"/>
              <a:t>       </a:t>
            </a:r>
            <a:r>
              <a:rPr lang="en-US" sz="2400" dirty="0" smtClean="0"/>
              <a:t>  2 </a:t>
            </a:r>
            <a:r>
              <a:rPr lang="en-US" sz="2400" dirty="0" err="1" smtClean="0"/>
              <a:t>NaCl</a:t>
            </a:r>
            <a:endParaRPr lang="en-US" sz="2400" dirty="0" smtClean="0"/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400" dirty="0" smtClean="0"/>
              <a:t>Plan: Moles Na                               </a:t>
            </a:r>
            <a:endParaRPr lang="en-US" sz="2400" baseline="-25000" dirty="0" smtClean="0"/>
          </a:p>
          <a:p>
            <a:pPr marL="82296" lvl="1" indent="0">
              <a:spcBef>
                <a:spcPts val="600"/>
              </a:spcBef>
              <a:buSzPct val="80000"/>
              <a:buNone/>
            </a:pPr>
            <a:r>
              <a:rPr lang="en-US" sz="2400" dirty="0" smtClean="0"/>
              <a:t>                  Use Mole Ratio</a:t>
            </a:r>
          </a:p>
          <a:p>
            <a:r>
              <a:rPr lang="en-US" dirty="0" smtClean="0"/>
              <a:t>5 moles Na x                  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886200" y="3174693"/>
            <a:ext cx="1676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286500" y="3156796"/>
            <a:ext cx="1676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744191" y="2459461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 mole Cl</a:t>
            </a:r>
            <a:r>
              <a:rPr lang="en-US" sz="3200" baseline="-25000" dirty="0" smtClean="0"/>
              <a:t>2</a:t>
            </a:r>
            <a:endParaRPr lang="en-US" sz="320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3657600" y="3156516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2</a:t>
            </a:r>
            <a:r>
              <a:rPr lang="en-US" sz="3200" smtClean="0"/>
              <a:t> moles </a:t>
            </a:r>
            <a:r>
              <a:rPr lang="en-US" sz="3200" dirty="0" smtClean="0"/>
              <a:t>Na</a:t>
            </a:r>
            <a:endParaRPr lang="en-US" sz="32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6141027" y="3255817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 mole Cl</a:t>
            </a:r>
            <a:r>
              <a:rPr lang="en-US" sz="3200" baseline="-25000" dirty="0" smtClean="0"/>
              <a:t>2</a:t>
            </a:r>
            <a:endParaRPr lang="en-US" sz="32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6141027" y="2550077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70.90 g Cl</a:t>
            </a:r>
            <a:r>
              <a:rPr lang="en-US" sz="3200" baseline="-25000" dirty="0" smtClean="0"/>
              <a:t>2</a:t>
            </a:r>
            <a:endParaRPr lang="en-US" sz="32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4942609" y="4922747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= 177 grams Cl</a:t>
            </a:r>
            <a:r>
              <a:rPr lang="en-US" sz="3200" baseline="-25000" dirty="0" smtClean="0"/>
              <a:t>2</a:t>
            </a:r>
            <a:endParaRPr lang="en-US" sz="3200" baseline="-25000" dirty="0"/>
          </a:p>
        </p:txBody>
      </p:sp>
      <p:sp>
        <p:nvSpPr>
          <p:cNvPr id="13" name="Left Brace 12"/>
          <p:cNvSpPr/>
          <p:nvPr/>
        </p:nvSpPr>
        <p:spPr>
          <a:xfrm rot="16200000">
            <a:off x="4260273" y="3098761"/>
            <a:ext cx="685800" cy="19050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 rot="16200000">
            <a:off x="6781800" y="3155039"/>
            <a:ext cx="685800" cy="19050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619500" y="44196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Mole Ratio</a:t>
            </a:r>
            <a:endParaRPr lang="en-US" sz="32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6619009" y="4394161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MM</a:t>
            </a:r>
            <a:endParaRPr lang="en-US" sz="3200" baseline="-25000" dirty="0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2190750" y="2636689"/>
            <a:ext cx="1219200" cy="4046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239491" y="3326215"/>
            <a:ext cx="1219200" cy="4046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4197927" y="2513438"/>
            <a:ext cx="1219200" cy="4046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6695209" y="3303693"/>
            <a:ext cx="1219200" cy="4046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2190750" y="3941865"/>
            <a:ext cx="1143000" cy="2187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009650" y="4322583"/>
            <a:ext cx="2705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the mole ratio to convert to the substance asked for</a:t>
            </a:r>
            <a:endParaRPr lang="en-US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952750" y="13716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454977" y="18288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555673" y="18288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57204" y="1634836"/>
            <a:ext cx="1487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Moles </a:t>
            </a:r>
            <a:r>
              <a:rPr lang="en-US" sz="2400" dirty="0" smtClean="0"/>
              <a:t>Cl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141027" y="1634836"/>
            <a:ext cx="1468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Mass Cl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5048250" y="2042152"/>
            <a:ext cx="1238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MM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231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  <p:bldP spid="8" grpId="0"/>
      <p:bldP spid="9" grpId="0"/>
      <p:bldP spid="10" grpId="0"/>
      <p:bldP spid="11" grpId="0"/>
      <p:bldP spid="13" grpId="0" animBg="1"/>
      <p:bldP spid="14" grpId="0" animBg="1"/>
      <p:bldP spid="15" grpId="0"/>
      <p:bldP spid="16" grpId="0"/>
      <p:bldP spid="26" grpId="0"/>
      <p:bldP spid="4" grpId="0"/>
      <p:bldP spid="28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 to Volume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Example #3: Sulfuric acid,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SO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, reacts with calcium hydroxide in a double replacement reaction.  What volume of 5 M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SO</a:t>
            </a:r>
            <a:r>
              <a:rPr lang="en-US" sz="2800" baseline="-25000" dirty="0"/>
              <a:t>4</a:t>
            </a:r>
            <a:r>
              <a:rPr lang="en-US" sz="2800" dirty="0" smtClean="0"/>
              <a:t> would be needed to produce 3 moles of water?</a:t>
            </a:r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 + </a:t>
            </a:r>
            <a:r>
              <a:rPr lang="en-US" dirty="0" err="1" smtClean="0"/>
              <a:t>Ca</a:t>
            </a:r>
            <a:r>
              <a:rPr lang="en-US" dirty="0"/>
              <a:t>(OH)</a:t>
            </a:r>
            <a:r>
              <a:rPr lang="en-US" baseline="-25000" dirty="0"/>
              <a:t>2</a:t>
            </a:r>
            <a:r>
              <a:rPr lang="en-US" dirty="0"/>
              <a:t>     </a:t>
            </a:r>
            <a:r>
              <a:rPr lang="en-US" dirty="0" smtClean="0"/>
              <a:t>   CaSO</a:t>
            </a:r>
            <a:r>
              <a:rPr lang="en-US" baseline="-25000" dirty="0"/>
              <a:t>4</a:t>
            </a:r>
            <a:r>
              <a:rPr lang="en-US" dirty="0" smtClean="0"/>
              <a:t> +</a:t>
            </a:r>
            <a:r>
              <a:rPr lang="en-US" baseline="-25000" dirty="0" smtClean="0"/>
              <a:t> </a:t>
            </a:r>
            <a:r>
              <a:rPr lang="en-US" dirty="0" smtClean="0"/>
              <a:t> 2H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baseline="-250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143500" y="3581400"/>
            <a:ext cx="5334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282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#3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628" y="1390937"/>
            <a:ext cx="8079971" cy="4800600"/>
          </a:xfrm>
        </p:spPr>
        <p:txBody>
          <a:bodyPr/>
          <a:lstStyle/>
          <a:p>
            <a:r>
              <a:rPr lang="en-US" sz="2400" dirty="0"/>
              <a:t>H</a:t>
            </a:r>
            <a:r>
              <a:rPr lang="en-US" sz="2400" baseline="-25000" dirty="0"/>
              <a:t>2</a:t>
            </a:r>
            <a:r>
              <a:rPr lang="en-US" sz="2400" dirty="0"/>
              <a:t>SO</a:t>
            </a:r>
            <a:r>
              <a:rPr lang="en-US" sz="2400" baseline="-25000" dirty="0"/>
              <a:t>4</a:t>
            </a:r>
            <a:r>
              <a:rPr lang="en-US" sz="2400" dirty="0"/>
              <a:t>  + </a:t>
            </a:r>
            <a:r>
              <a:rPr lang="en-US" sz="2400" dirty="0" err="1"/>
              <a:t>Ca</a:t>
            </a:r>
            <a:r>
              <a:rPr lang="en-US" sz="2400" dirty="0"/>
              <a:t>(OH)</a:t>
            </a:r>
            <a:r>
              <a:rPr lang="en-US" sz="2400" baseline="-25000" dirty="0"/>
              <a:t>2</a:t>
            </a:r>
            <a:r>
              <a:rPr lang="en-US" sz="2400" dirty="0"/>
              <a:t>        CaSO</a:t>
            </a:r>
            <a:r>
              <a:rPr lang="en-US" sz="2400" baseline="-25000" dirty="0"/>
              <a:t>4</a:t>
            </a:r>
            <a:r>
              <a:rPr lang="en-US" sz="2400" dirty="0"/>
              <a:t> +</a:t>
            </a:r>
            <a:r>
              <a:rPr lang="en-US" sz="2400" baseline="-25000" dirty="0"/>
              <a:t> </a:t>
            </a:r>
            <a:r>
              <a:rPr lang="en-US" sz="2400" dirty="0"/>
              <a:t> </a:t>
            </a:r>
            <a:r>
              <a:rPr lang="en-US" sz="2400" dirty="0" smtClean="0"/>
              <a:t>2H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</a:p>
          <a:p>
            <a:r>
              <a:rPr lang="en-US" sz="2400" dirty="0" smtClean="0"/>
              <a:t>Plan: </a:t>
            </a:r>
            <a:r>
              <a:rPr lang="en-US" sz="2400" dirty="0"/>
              <a:t>M</a:t>
            </a:r>
            <a:r>
              <a:rPr lang="en-US" sz="2400" dirty="0" smtClean="0"/>
              <a:t>oles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                                     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 </a:t>
            </a:r>
          </a:p>
          <a:p>
            <a:pPr marL="82296" indent="0">
              <a:buNone/>
            </a:pPr>
            <a:r>
              <a:rPr lang="en-US" sz="2400" dirty="0" smtClean="0"/>
              <a:t>                  Use Mole Ratio    </a:t>
            </a:r>
          </a:p>
          <a:p>
            <a:r>
              <a:rPr lang="en-US" sz="2800" dirty="0"/>
              <a:t>3</a:t>
            </a:r>
            <a:r>
              <a:rPr lang="en-US" sz="2800" dirty="0" smtClean="0"/>
              <a:t> moles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x                   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24300" y="3353668"/>
            <a:ext cx="1676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318457" y="3273017"/>
            <a:ext cx="1676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587323" y="2780759"/>
            <a:ext cx="2530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  <a:r>
              <a:rPr lang="en-US" sz="2800" dirty="0" smtClean="0"/>
              <a:t> mole </a:t>
            </a:r>
            <a:r>
              <a:rPr lang="en-US" sz="2800" dirty="0"/>
              <a:t>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SO</a:t>
            </a:r>
            <a:r>
              <a:rPr lang="en-US" sz="2800" baseline="-25000" dirty="0" smtClean="0"/>
              <a:t>4</a:t>
            </a:r>
            <a:endParaRPr lang="en-US" sz="280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3717151" y="3426077"/>
            <a:ext cx="21162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 </a:t>
            </a:r>
            <a:r>
              <a:rPr lang="en-US" sz="2800" dirty="0" smtClean="0"/>
              <a:t>moles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</a:t>
            </a:r>
            <a:endParaRPr lang="en-US" sz="28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6213044" y="3353668"/>
            <a:ext cx="2473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  <a:r>
              <a:rPr lang="en-US" sz="2800" dirty="0" smtClean="0"/>
              <a:t> moles </a:t>
            </a:r>
            <a:r>
              <a:rPr lang="en-US" sz="2800" dirty="0"/>
              <a:t>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SO</a:t>
            </a:r>
            <a:r>
              <a:rPr lang="en-US" sz="2800" baseline="-25000" dirty="0" smtClean="0"/>
              <a:t>4</a:t>
            </a:r>
            <a:endParaRPr lang="en-US" sz="28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6213044" y="2763645"/>
            <a:ext cx="2250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</a:t>
            </a:r>
            <a:r>
              <a:rPr lang="en-US" sz="2800" dirty="0" smtClean="0"/>
              <a:t>  1 L </a:t>
            </a:r>
            <a:r>
              <a:rPr lang="en-US" sz="2800" dirty="0"/>
              <a:t>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SO</a:t>
            </a:r>
            <a:r>
              <a:rPr lang="en-US" sz="2800" baseline="-25000" dirty="0" smtClean="0"/>
              <a:t>4</a:t>
            </a:r>
            <a:endParaRPr lang="en-US" sz="28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4554623" y="4267200"/>
            <a:ext cx="2602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= 0.3 L </a:t>
            </a:r>
            <a:r>
              <a:rPr lang="en-US" sz="2800" dirty="0"/>
              <a:t>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SO</a:t>
            </a:r>
            <a:r>
              <a:rPr lang="en-US" sz="2800" baseline="-25000" dirty="0" smtClean="0"/>
              <a:t>4</a:t>
            </a:r>
            <a:endParaRPr lang="en-US" sz="2800" baseline="-25000" dirty="0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1905000" y="2857609"/>
            <a:ext cx="1219200" cy="4046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299157" y="3485353"/>
            <a:ext cx="1219200" cy="4046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4165692" y="2873841"/>
            <a:ext cx="1219200" cy="4046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6775657" y="3426077"/>
            <a:ext cx="1219200" cy="4046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833433" y="3062221"/>
            <a:ext cx="3658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X</a:t>
            </a:r>
            <a:endParaRPr lang="en-US" sz="20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453973" y="2057400"/>
            <a:ext cx="2667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833433" y="2057399"/>
            <a:ext cx="2667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518357" y="5029200"/>
            <a:ext cx="327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Use the molarity to convert to volume</a:t>
            </a:r>
            <a:endParaRPr lang="en-US" sz="2800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7675418" y="4222985"/>
            <a:ext cx="152400" cy="8754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279211" y="1826567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 of </a:t>
            </a:r>
            <a:r>
              <a:rPr lang="en-US" sz="2400" dirty="0"/>
              <a:t>H</a:t>
            </a:r>
            <a:r>
              <a:rPr lang="en-US" sz="2400" baseline="-25000" dirty="0"/>
              <a:t>2</a:t>
            </a:r>
            <a:r>
              <a:rPr lang="en-US" sz="2400" dirty="0"/>
              <a:t>SO</a:t>
            </a:r>
            <a:r>
              <a:rPr lang="en-US" sz="2400" baseline="-25000" dirty="0"/>
              <a:t>4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3956257" y="1826567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Moles H</a:t>
            </a:r>
            <a:r>
              <a:rPr lang="en-US" sz="2400" baseline="-25000" dirty="0"/>
              <a:t>2</a:t>
            </a:r>
            <a:r>
              <a:rPr lang="en-US" sz="2400" dirty="0"/>
              <a:t>SO</a:t>
            </a:r>
            <a:r>
              <a:rPr lang="en-US" sz="2400" baseline="-25000" dirty="0"/>
              <a:t>4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032664" y="230198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Molarity</a:t>
            </a:r>
            <a:endParaRPr lang="en-US" sz="2400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956257" y="1600200"/>
            <a:ext cx="2667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31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  <p:bldP spid="8" grpId="0"/>
      <p:bldP spid="9" grpId="0"/>
      <p:bldP spid="10" grpId="0"/>
      <p:bldP spid="11" grpId="0"/>
      <p:bldP spid="4" grpId="0"/>
      <p:bldP spid="28" grpId="0"/>
      <p:bldP spid="12" grpId="0"/>
      <p:bldP spid="26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 to Mole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4800600"/>
          </a:xfrm>
        </p:spPr>
        <p:txBody>
          <a:bodyPr/>
          <a:lstStyle/>
          <a:p>
            <a:r>
              <a:rPr lang="en-US" dirty="0" smtClean="0"/>
              <a:t>Example #4: When 500. mL of 2 M Na</a:t>
            </a:r>
            <a:r>
              <a:rPr lang="en-US" baseline="-25000" dirty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dirty="0" smtClean="0"/>
              <a:t> is reacted with excess BaCl</a:t>
            </a:r>
            <a:r>
              <a:rPr lang="en-US" baseline="-25000" dirty="0" smtClean="0"/>
              <a:t>2</a:t>
            </a:r>
            <a:r>
              <a:rPr lang="en-US" dirty="0" smtClean="0"/>
              <a:t>, how many moles of sodium chloride would be formed?     </a:t>
            </a:r>
          </a:p>
          <a:p>
            <a:pPr lvl="1"/>
            <a:r>
              <a:rPr lang="en-US" dirty="0"/>
              <a:t>2</a:t>
            </a:r>
            <a:r>
              <a:rPr lang="en-US" dirty="0" smtClean="0"/>
              <a:t> Na</a:t>
            </a:r>
            <a:r>
              <a:rPr lang="en-US" baseline="-25000" dirty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dirty="0" smtClean="0"/>
              <a:t>  +  3 BaCl</a:t>
            </a:r>
            <a:r>
              <a:rPr lang="en-US" baseline="-25000" dirty="0" smtClean="0"/>
              <a:t>2 </a:t>
            </a:r>
            <a:r>
              <a:rPr lang="en-US" dirty="0" smtClean="0"/>
              <a:t>      </a:t>
            </a:r>
            <a:r>
              <a:rPr lang="en-US" dirty="0"/>
              <a:t>6</a:t>
            </a:r>
            <a:r>
              <a:rPr lang="en-US" dirty="0" smtClean="0"/>
              <a:t> </a:t>
            </a:r>
            <a:r>
              <a:rPr lang="en-US" dirty="0" err="1" smtClean="0"/>
              <a:t>NaCl</a:t>
            </a:r>
            <a:r>
              <a:rPr lang="en-US" dirty="0" smtClean="0"/>
              <a:t> + Ba</a:t>
            </a:r>
            <a:r>
              <a:rPr lang="en-US" baseline="-25000" dirty="0" smtClean="0"/>
              <a:t>3</a:t>
            </a:r>
            <a:r>
              <a:rPr lang="en-US" dirty="0" smtClean="0"/>
              <a:t>(PO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838700" y="3200400"/>
            <a:ext cx="5334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5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#4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628" y="1390937"/>
            <a:ext cx="8253496" cy="4800600"/>
          </a:xfrm>
        </p:spPr>
        <p:txBody>
          <a:bodyPr/>
          <a:lstStyle/>
          <a:p>
            <a:r>
              <a:rPr lang="en-US" sz="2000" dirty="0" smtClean="0"/>
              <a:t>Plan: L Na</a:t>
            </a:r>
            <a:r>
              <a:rPr lang="en-US" sz="2000" baseline="-25000" dirty="0" smtClean="0"/>
              <a:t>3</a:t>
            </a:r>
            <a:r>
              <a:rPr lang="en-US" sz="2000" dirty="0"/>
              <a:t>P</a:t>
            </a:r>
            <a:r>
              <a:rPr lang="en-US" sz="2000" dirty="0" smtClean="0"/>
              <a:t>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          Moles Na</a:t>
            </a:r>
            <a:r>
              <a:rPr lang="en-US" sz="2000" baseline="-25000" dirty="0" smtClean="0"/>
              <a:t>3</a:t>
            </a:r>
            <a:r>
              <a:rPr lang="en-US" sz="2000" dirty="0"/>
              <a:t>P</a:t>
            </a:r>
            <a:r>
              <a:rPr lang="en-US" sz="2000" dirty="0" smtClean="0"/>
              <a:t>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         Moles </a:t>
            </a:r>
            <a:r>
              <a:rPr lang="en-US" sz="2000" dirty="0" err="1" smtClean="0"/>
              <a:t>NaCl</a:t>
            </a:r>
            <a:r>
              <a:rPr lang="en-US" sz="2000" dirty="0" smtClean="0"/>
              <a:t>     </a:t>
            </a:r>
            <a:endParaRPr lang="en-US" sz="2000" baseline="-25000" dirty="0" smtClean="0"/>
          </a:p>
          <a:p>
            <a:pPr marL="82296" indent="0">
              <a:buNone/>
            </a:pPr>
            <a:r>
              <a:rPr lang="en-US" sz="2800" dirty="0" smtClean="0"/>
              <a:t>               </a:t>
            </a:r>
            <a:r>
              <a:rPr lang="en-US" sz="2400" dirty="0" smtClean="0"/>
              <a:t>Use Molarity        Use Mole Ratio</a:t>
            </a:r>
          </a:p>
          <a:p>
            <a:r>
              <a:rPr lang="en-US" sz="2800" dirty="0" smtClean="0"/>
              <a:t>.500 L Na</a:t>
            </a:r>
            <a:r>
              <a:rPr lang="en-US" sz="2800" baseline="-25000" dirty="0" smtClean="0"/>
              <a:t>3</a:t>
            </a:r>
            <a:r>
              <a:rPr lang="en-US" sz="2800" dirty="0"/>
              <a:t>P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x                   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027932" y="2885147"/>
            <a:ext cx="21158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585272" y="2875871"/>
            <a:ext cx="1676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757432" y="2285824"/>
            <a:ext cx="2686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 moles Na</a:t>
            </a:r>
            <a:r>
              <a:rPr lang="en-US" sz="2800" baseline="-25000" dirty="0" smtClean="0"/>
              <a:t>3</a:t>
            </a:r>
            <a:r>
              <a:rPr lang="en-US" sz="2800" dirty="0"/>
              <a:t>P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4</a:t>
            </a:r>
            <a:endParaRPr lang="en-US" sz="280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3952794" y="2976532"/>
            <a:ext cx="2295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 L Na</a:t>
            </a:r>
            <a:r>
              <a:rPr lang="en-US" sz="2800" baseline="-25000" dirty="0" smtClean="0"/>
              <a:t>3</a:t>
            </a:r>
            <a:r>
              <a:rPr lang="en-US" sz="2800" dirty="0"/>
              <a:t>P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4</a:t>
            </a:r>
            <a:endParaRPr lang="en-US" sz="28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6454324" y="2283546"/>
            <a:ext cx="2402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6</a:t>
            </a:r>
            <a:r>
              <a:rPr lang="en-US" sz="2800" dirty="0" smtClean="0"/>
              <a:t> moles </a:t>
            </a:r>
            <a:r>
              <a:rPr lang="en-US" sz="2800" dirty="0" err="1" smtClean="0"/>
              <a:t>NaCl</a:t>
            </a:r>
            <a:endParaRPr lang="en-US" sz="28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6248400" y="3010452"/>
            <a:ext cx="2665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 moles Na</a:t>
            </a:r>
            <a:r>
              <a:rPr lang="en-US" sz="2800" baseline="-25000" dirty="0" smtClean="0"/>
              <a:t>3</a:t>
            </a:r>
            <a:r>
              <a:rPr lang="en-US" sz="2800" dirty="0"/>
              <a:t>P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4</a:t>
            </a:r>
            <a:endParaRPr lang="en-US" sz="28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4870658" y="3928706"/>
            <a:ext cx="3505200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= </a:t>
            </a:r>
            <a:r>
              <a:rPr lang="en-US" sz="2800" dirty="0"/>
              <a:t>3</a:t>
            </a:r>
            <a:r>
              <a:rPr lang="en-US" sz="2800" dirty="0" smtClean="0"/>
              <a:t> moles </a:t>
            </a:r>
            <a:r>
              <a:rPr lang="en-US" sz="2800" dirty="0" err="1" smtClean="0"/>
              <a:t>NaCl</a:t>
            </a:r>
            <a:endParaRPr lang="en-US" sz="2600" baseline="-25000" dirty="0"/>
          </a:p>
          <a:p>
            <a:endParaRPr lang="en-US" sz="2800" baseline="-25000" dirty="0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2169241" y="2345101"/>
            <a:ext cx="1219200" cy="4046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666973" y="3068065"/>
            <a:ext cx="1219200" cy="4046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4870658" y="2360967"/>
            <a:ext cx="1219200" cy="4046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7042472" y="3068064"/>
            <a:ext cx="1219200" cy="4046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150193" y="2345101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121741" y="1627909"/>
            <a:ext cx="2667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286522" y="1634836"/>
            <a:ext cx="2667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7133312" y="2360967"/>
            <a:ext cx="1219200" cy="4046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77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9" grpId="0"/>
      <p:bldP spid="10" grpId="0"/>
      <p:bldP spid="11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Molecule to Mole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#5 - Calculate the number of moles of ethane (C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6</a:t>
            </a:r>
            <a:r>
              <a:rPr lang="en-US" dirty="0" smtClean="0"/>
              <a:t>) needed to produce 2.0x10</a:t>
            </a:r>
            <a:r>
              <a:rPr lang="en-US" baseline="30000" dirty="0" smtClean="0"/>
              <a:t>25</a:t>
            </a:r>
            <a:r>
              <a:rPr lang="en-US" dirty="0" smtClean="0"/>
              <a:t> molecules of water in a combustion reaction.</a:t>
            </a:r>
          </a:p>
          <a:p>
            <a:pPr lvl="1"/>
            <a:r>
              <a:rPr lang="en-US" dirty="0" smtClean="0"/>
              <a:t>2 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6</a:t>
            </a:r>
            <a:r>
              <a:rPr lang="en-US" dirty="0" smtClean="0"/>
              <a:t>  +  7 O</a:t>
            </a:r>
            <a:r>
              <a:rPr lang="en-US" baseline="-25000" dirty="0" smtClean="0"/>
              <a:t>2</a:t>
            </a:r>
            <a:r>
              <a:rPr lang="en-US" dirty="0" smtClean="0"/>
              <a:t>                6 H</a:t>
            </a:r>
            <a:r>
              <a:rPr lang="en-US" baseline="-25000" dirty="0" smtClean="0"/>
              <a:t>2</a:t>
            </a:r>
            <a:r>
              <a:rPr lang="en-US" dirty="0" smtClean="0"/>
              <a:t>O  +  4 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637809" y="3733800"/>
            <a:ext cx="990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508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#5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920" y="1413531"/>
            <a:ext cx="7498080" cy="4800600"/>
          </a:xfrm>
        </p:spPr>
        <p:txBody>
          <a:bodyPr/>
          <a:lstStyle/>
          <a:p>
            <a:r>
              <a:rPr lang="en-US" sz="2800" dirty="0" smtClean="0"/>
              <a:t>2x10</a:t>
            </a:r>
            <a:r>
              <a:rPr lang="en-US" sz="2800" baseline="30000" dirty="0" smtClean="0"/>
              <a:t>23</a:t>
            </a:r>
            <a:r>
              <a:rPr lang="en-US" sz="2800" dirty="0" smtClean="0"/>
              <a:t> molecules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x                      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029200" y="1968787"/>
            <a:ext cx="1676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901045" y="1351001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mole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endParaRPr lang="en-US" sz="240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4312227" y="2028300"/>
            <a:ext cx="31103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6.022x10</a:t>
            </a:r>
            <a:r>
              <a:rPr lang="en-US" sz="2000" baseline="30000" dirty="0" smtClean="0"/>
              <a:t>23</a:t>
            </a:r>
            <a:r>
              <a:rPr lang="en-US" sz="2000" dirty="0" smtClean="0"/>
              <a:t> molecules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</a:t>
            </a:r>
            <a:endParaRPr lang="en-US" sz="20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7353299" y="1962045"/>
            <a:ext cx="1943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 moles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endParaRPr lang="en-US" sz="24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7214753" y="1362807"/>
            <a:ext cx="2234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 moles 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6</a:t>
            </a:r>
            <a:endParaRPr lang="en-US" sz="24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5067299" y="30480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= 0.111 moles C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6</a:t>
            </a:r>
            <a:endParaRPr lang="en-US" sz="2800" baseline="-25000" dirty="0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2895600" y="1514186"/>
            <a:ext cx="1219200" cy="4046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005945" y="1989337"/>
            <a:ext cx="1219200" cy="4046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696200" y="1989336"/>
            <a:ext cx="1219200" cy="4046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5486400" y="1500333"/>
            <a:ext cx="1219200" cy="4046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353299" y="1968787"/>
            <a:ext cx="1676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896099" y="13817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90600" y="2617112"/>
            <a:ext cx="2819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Use AN instead of MM to convert to moles</a:t>
            </a:r>
            <a:endParaRPr lang="en-US" sz="2800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782291" y="2428410"/>
            <a:ext cx="942109" cy="5262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19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9" grpId="0"/>
      <p:bldP spid="10" grpId="0"/>
      <p:bldP spid="11" grpId="0"/>
      <p:bldP spid="4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Tin(II) fluoride, SnF</a:t>
            </a:r>
            <a:r>
              <a:rPr lang="en-US" baseline="-25000" dirty="0" smtClean="0"/>
              <a:t>2</a:t>
            </a:r>
            <a:r>
              <a:rPr lang="en-US" dirty="0" smtClean="0"/>
              <a:t>, is used in some toothpastes it is made by the reaction of tin with hydrogen fluoride according to the following equation.</a:t>
            </a:r>
          </a:p>
          <a:p>
            <a:pPr lvl="1"/>
            <a:r>
              <a:rPr lang="en-US" dirty="0" err="1" smtClean="0"/>
              <a:t>Sn</a:t>
            </a:r>
            <a:r>
              <a:rPr lang="en-US" dirty="0" smtClean="0"/>
              <a:t>  +  2 HF              SnF</a:t>
            </a:r>
            <a:r>
              <a:rPr lang="en-US" baseline="-25000" dirty="0" smtClean="0"/>
              <a:t>2</a:t>
            </a:r>
            <a:r>
              <a:rPr lang="en-US" dirty="0" smtClean="0"/>
              <a:t>  +  H</a:t>
            </a:r>
            <a:r>
              <a:rPr lang="en-US" baseline="-25000" dirty="0" smtClean="0"/>
              <a:t>2</a:t>
            </a:r>
          </a:p>
          <a:p>
            <a:pPr marL="402336" lvl="1" indent="0">
              <a:buNone/>
            </a:pPr>
            <a:r>
              <a:rPr lang="en-US" dirty="0"/>
              <a:t>How many grams of SnF</a:t>
            </a:r>
            <a:r>
              <a:rPr lang="en-US" baseline="-25000" dirty="0"/>
              <a:t>2</a:t>
            </a:r>
            <a:r>
              <a:rPr lang="en-US" dirty="0"/>
              <a:t> are produced from the reaction of 30.00 g HF with </a:t>
            </a:r>
            <a:r>
              <a:rPr lang="en-US" dirty="0" err="1"/>
              <a:t>Sn</a:t>
            </a:r>
            <a:r>
              <a:rPr lang="en-US" dirty="0"/>
              <a:t>?</a:t>
            </a:r>
          </a:p>
          <a:p>
            <a:pPr marL="402336" lvl="1" indent="0">
              <a:buNone/>
            </a:pPr>
            <a:endParaRPr lang="en-US" baseline="-25000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038600" y="3733800"/>
            <a:ext cx="914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361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#6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4800600"/>
          </a:xfrm>
        </p:spPr>
        <p:txBody>
          <a:bodyPr/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400" dirty="0" err="1"/>
              <a:t>Sn</a:t>
            </a:r>
            <a:r>
              <a:rPr lang="en-US" sz="2400" dirty="0"/>
              <a:t>  +  2 HF  </a:t>
            </a:r>
            <a:r>
              <a:rPr lang="en-US" sz="2400" dirty="0" smtClean="0"/>
              <a:t>                  </a:t>
            </a:r>
            <a:r>
              <a:rPr lang="en-US" sz="2400" dirty="0"/>
              <a:t>SnF</a:t>
            </a:r>
            <a:r>
              <a:rPr lang="en-US" sz="2400" baseline="-25000" dirty="0"/>
              <a:t>2</a:t>
            </a:r>
            <a:r>
              <a:rPr lang="en-US" sz="2400" dirty="0"/>
              <a:t>  +  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endParaRPr lang="en-US" sz="2400" dirty="0" smtClean="0"/>
          </a:p>
          <a:p>
            <a:r>
              <a:rPr lang="en-US" sz="2400" dirty="0" smtClean="0"/>
              <a:t>Plan:  </a:t>
            </a:r>
            <a:r>
              <a:rPr lang="en-US" sz="2000" dirty="0" smtClean="0"/>
              <a:t>Mass HF</a:t>
            </a:r>
            <a:r>
              <a:rPr lang="en-US" sz="2400" dirty="0" smtClean="0"/>
              <a:t>    </a:t>
            </a:r>
            <a:r>
              <a:rPr lang="en-US" sz="2400" dirty="0"/>
              <a:t> </a:t>
            </a:r>
            <a:r>
              <a:rPr lang="en-US" sz="2400" dirty="0" smtClean="0"/>
              <a:t>             </a:t>
            </a:r>
            <a:r>
              <a:rPr lang="en-US" sz="2400" dirty="0" smtClean="0"/>
              <a:t>                            </a:t>
            </a:r>
            <a:r>
              <a:rPr lang="en-US" sz="2400" baseline="-25000" dirty="0" smtClean="0"/>
              <a:t> </a:t>
            </a:r>
            <a:endParaRPr lang="en-US" sz="2400" baseline="-25000" dirty="0" smtClean="0"/>
          </a:p>
          <a:p>
            <a:pPr marL="82296" indent="0">
              <a:buNone/>
            </a:pPr>
            <a:r>
              <a:rPr lang="en-US" sz="2400" dirty="0" smtClean="0"/>
              <a:t>                     </a:t>
            </a:r>
            <a:r>
              <a:rPr lang="en-US" sz="2000" dirty="0" smtClean="0"/>
              <a:t>Use MM</a:t>
            </a:r>
            <a:r>
              <a:rPr lang="en-US" sz="2400" dirty="0" smtClean="0"/>
              <a:t>    </a:t>
            </a:r>
            <a:r>
              <a:rPr lang="en-US" sz="2400" dirty="0"/>
              <a:t> </a:t>
            </a:r>
            <a:r>
              <a:rPr lang="en-US" sz="2400" dirty="0" smtClean="0"/>
              <a:t>                     </a:t>
            </a:r>
            <a:r>
              <a:rPr lang="en-US" sz="2400" dirty="0" smtClean="0"/>
              <a:t>   </a:t>
            </a:r>
            <a:endParaRPr lang="en-US" sz="2400" dirty="0" smtClean="0"/>
          </a:p>
          <a:p>
            <a:r>
              <a:rPr lang="en-US" sz="2800" dirty="0" smtClean="0"/>
              <a:t>30 g HF x                   </a:t>
            </a:r>
            <a:r>
              <a:rPr lang="en-US" sz="2800" dirty="0" err="1" smtClean="0"/>
              <a:t>x</a:t>
            </a:r>
            <a:r>
              <a:rPr lang="en-US" sz="2800" dirty="0" smtClean="0"/>
              <a:t>                    </a:t>
            </a:r>
            <a:r>
              <a:rPr lang="en-US" sz="2800" dirty="0" err="1" smtClean="0"/>
              <a:t>x</a:t>
            </a:r>
            <a:r>
              <a:rPr lang="en-US" sz="2800" dirty="0" smtClean="0"/>
              <a:t>       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2843042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  <a:r>
              <a:rPr lang="en-US" sz="2800" dirty="0" smtClean="0"/>
              <a:t> mole HF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051964" y="32766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 mole SnF</a:t>
            </a:r>
            <a:r>
              <a:rPr lang="en-US" sz="2800" baseline="-25000" dirty="0" smtClean="0"/>
              <a:t>2</a:t>
            </a:r>
            <a:endParaRPr lang="en-US" sz="2800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7051964" y="2809612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156.71 g SnF</a:t>
            </a:r>
            <a:r>
              <a:rPr lang="en-US" sz="2800" baseline="-25000" dirty="0" smtClean="0"/>
              <a:t>2</a:t>
            </a:r>
            <a:endParaRPr lang="en-US" sz="2800" baseline="-25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048000" y="3332832"/>
            <a:ext cx="1600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05400" y="3346687"/>
            <a:ext cx="1600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62800" y="3332832"/>
            <a:ext cx="1600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71800" y="32766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20.00 g HF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953000" y="32766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 moles HF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008418" y="2883372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 mole SnF</a:t>
            </a:r>
            <a:r>
              <a:rPr lang="en-US" sz="2800" baseline="-25000" dirty="0" smtClean="0"/>
              <a:t>2</a:t>
            </a:r>
            <a:endParaRPr lang="en-US" sz="28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4876800" y="50292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= 117.5 </a:t>
            </a:r>
            <a:r>
              <a:rPr lang="en-US" sz="2800" dirty="0" smtClean="0"/>
              <a:t>g SnF</a:t>
            </a:r>
            <a:r>
              <a:rPr lang="en-US" sz="2800" baseline="-25000" dirty="0" smtClean="0"/>
              <a:t>2</a:t>
            </a:r>
            <a:endParaRPr lang="en-US" sz="2800" baseline="-25000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1911927" y="2961620"/>
            <a:ext cx="609600" cy="28606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749388" y="2961619"/>
            <a:ext cx="609600" cy="28606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737264" y="3439208"/>
            <a:ext cx="609600" cy="28606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791200" y="3450202"/>
            <a:ext cx="609600" cy="28606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791200" y="3018244"/>
            <a:ext cx="609600" cy="28606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793182" y="3395177"/>
            <a:ext cx="609600" cy="28606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Left Brace 12"/>
          <p:cNvSpPr/>
          <p:nvPr/>
        </p:nvSpPr>
        <p:spPr>
          <a:xfrm rot="16200000">
            <a:off x="3574472" y="3203261"/>
            <a:ext cx="457200" cy="169025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 Brace 22"/>
          <p:cNvSpPr/>
          <p:nvPr/>
        </p:nvSpPr>
        <p:spPr>
          <a:xfrm rot="16200000">
            <a:off x="5697682" y="3206121"/>
            <a:ext cx="457200" cy="169025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Brace 23"/>
          <p:cNvSpPr/>
          <p:nvPr/>
        </p:nvSpPr>
        <p:spPr>
          <a:xfrm rot="16200000">
            <a:off x="7758546" y="3206121"/>
            <a:ext cx="457200" cy="169025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458440" y="4402126"/>
            <a:ext cx="779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MM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7665027" y="4299424"/>
            <a:ext cx="865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MM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081154" y="4411466"/>
            <a:ext cx="1603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Mole Ratio</a:t>
            </a:r>
            <a:endParaRPr lang="en-US" sz="2400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345872" y="1676400"/>
            <a:ext cx="914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251427" y="2133600"/>
            <a:ext cx="2667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875068" y="2133600"/>
            <a:ext cx="2667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638060" y="2133600"/>
            <a:ext cx="2667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511303" y="194893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Moles HF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313218" y="194893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Moles SnF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017327" y="194893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Mass SnF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290385" y="2318266"/>
            <a:ext cx="19396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Use Mole Ratio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096000" y="2322574"/>
            <a:ext cx="19396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Use </a:t>
            </a:r>
            <a:r>
              <a:rPr lang="en-US" sz="2000" dirty="0" smtClean="0"/>
              <a:t>MM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7001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11" grpId="0"/>
      <p:bldP spid="12" grpId="0"/>
      <p:bldP spid="14" grpId="0"/>
      <p:bldP spid="15" grpId="0"/>
      <p:bldP spid="13" grpId="0" animBg="1"/>
      <p:bldP spid="23" grpId="0" animBg="1"/>
      <p:bldP spid="24" grpId="0" animBg="1"/>
      <p:bldP spid="16" grpId="0"/>
      <p:bldP spid="25" grpId="0"/>
      <p:bldP spid="26" grpId="0"/>
      <p:bldP spid="7" grpId="0"/>
      <p:bldP spid="31" grpId="0"/>
      <p:bldP spid="32" grpId="0"/>
      <p:bldP spid="33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stoichiometry?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Stoich</a:t>
            </a:r>
            <a:r>
              <a:rPr lang="en-US" dirty="0" smtClean="0"/>
              <a:t> allows us to </a:t>
            </a:r>
            <a:r>
              <a:rPr lang="en-US" dirty="0"/>
              <a:t>predict </a:t>
            </a:r>
            <a:r>
              <a:rPr lang="en-US" dirty="0" smtClean="0"/>
              <a:t>the amounts of product produced or reactant needed in a reaction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92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Conservation of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2"/>
              </a:buClr>
              <a:buSzTx/>
              <a:buFontTx/>
              <a:buChar char="•"/>
            </a:pPr>
            <a:r>
              <a:rPr lang="en-US" dirty="0" smtClean="0"/>
              <a:t>No </a:t>
            </a:r>
            <a:r>
              <a:rPr lang="en-US" dirty="0"/>
              <a:t>change in total </a:t>
            </a:r>
            <a:r>
              <a:rPr lang="en-US" u="sng" dirty="0"/>
              <a:t>mass</a:t>
            </a:r>
            <a:r>
              <a:rPr lang="en-US" dirty="0"/>
              <a:t> occurs in a reaction.</a:t>
            </a:r>
          </a:p>
          <a:p>
            <a:pPr>
              <a:buClr>
                <a:schemeClr val="bg2"/>
              </a:buClr>
              <a:buSzTx/>
              <a:buFontTx/>
              <a:buChar char="•"/>
            </a:pPr>
            <a:r>
              <a:rPr lang="en-US" dirty="0"/>
              <a:t>Mass of </a:t>
            </a:r>
            <a:r>
              <a:rPr lang="en-US" u="sng" dirty="0"/>
              <a:t>products</a:t>
            </a:r>
            <a:r>
              <a:rPr lang="en-US" dirty="0"/>
              <a:t> is equal to mass of </a:t>
            </a:r>
            <a:r>
              <a:rPr lang="en-US" u="sng" dirty="0"/>
              <a:t>reactants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97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of Mass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5334000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>
              <a:spcBef>
                <a:spcPct val="10000"/>
              </a:spcBef>
              <a:buClr>
                <a:srgbClr val="009999"/>
              </a:buClr>
              <a:buSzTx/>
              <a:buFontTx/>
              <a:buNone/>
            </a:pPr>
            <a:endParaRPr lang="en-US" dirty="0" smtClean="0"/>
          </a:p>
          <a:p>
            <a:pPr>
              <a:spcBef>
                <a:spcPct val="10000"/>
              </a:spcBef>
              <a:buClr>
                <a:srgbClr val="009999"/>
              </a:buClr>
              <a:buSzTx/>
              <a:buFontTx/>
              <a:buNone/>
            </a:pPr>
            <a:endParaRPr lang="en-US" dirty="0"/>
          </a:p>
          <a:p>
            <a:pPr>
              <a:spcBef>
                <a:spcPct val="10000"/>
              </a:spcBef>
              <a:buClr>
                <a:srgbClr val="009999"/>
              </a:buClr>
              <a:buSzTx/>
              <a:buFontTx/>
              <a:buNone/>
            </a:pPr>
            <a:endParaRPr lang="en-US" dirty="0" smtClean="0"/>
          </a:p>
          <a:p>
            <a:pPr>
              <a:spcBef>
                <a:spcPct val="10000"/>
              </a:spcBef>
              <a:buClr>
                <a:srgbClr val="009999"/>
              </a:buClr>
              <a:buSzTx/>
              <a:buFontTx/>
              <a:buNone/>
            </a:pPr>
            <a:r>
              <a:rPr lang="en-US" dirty="0" smtClean="0"/>
              <a:t>2 mole </a:t>
            </a:r>
            <a:r>
              <a:rPr lang="en-US" dirty="0"/>
              <a:t>Ag    </a:t>
            </a:r>
            <a:r>
              <a:rPr lang="en-US" dirty="0" smtClean="0"/>
              <a:t>+   </a:t>
            </a:r>
            <a:r>
              <a:rPr lang="en-US" dirty="0"/>
              <a:t>1 </a:t>
            </a:r>
            <a:r>
              <a:rPr lang="en-US" dirty="0" smtClean="0"/>
              <a:t>mol</a:t>
            </a:r>
            <a:r>
              <a:rPr lang="en-US" dirty="0"/>
              <a:t>e</a:t>
            </a:r>
            <a:r>
              <a:rPr lang="en-US" dirty="0" smtClean="0"/>
              <a:t> </a:t>
            </a:r>
            <a:r>
              <a:rPr lang="en-US" dirty="0"/>
              <a:t>S        =    </a:t>
            </a:r>
            <a:r>
              <a:rPr lang="en-US" dirty="0" smtClean="0"/>
              <a:t>1 mole </a:t>
            </a:r>
            <a:r>
              <a:rPr lang="en-US" dirty="0"/>
              <a:t>Ag</a:t>
            </a:r>
            <a:r>
              <a:rPr lang="en-US" baseline="-25000" dirty="0"/>
              <a:t>2</a:t>
            </a:r>
            <a:r>
              <a:rPr lang="en-US" dirty="0"/>
              <a:t>S</a:t>
            </a:r>
          </a:p>
          <a:p>
            <a:pPr>
              <a:spcAft>
                <a:spcPct val="20000"/>
              </a:spcAft>
              <a:buClr>
                <a:srgbClr val="009999"/>
              </a:buClr>
              <a:buSzTx/>
              <a:buFontTx/>
              <a:buNone/>
            </a:pPr>
            <a:r>
              <a:rPr lang="en-US" dirty="0"/>
              <a:t>2 (107.9 g)   +   1(32.07 g)    </a:t>
            </a:r>
            <a:r>
              <a:rPr lang="en-US" dirty="0" smtClean="0"/>
              <a:t>  =      </a:t>
            </a:r>
            <a:r>
              <a:rPr lang="en-US" dirty="0"/>
              <a:t>1 (247.9 g)</a:t>
            </a:r>
          </a:p>
          <a:p>
            <a:pPr>
              <a:spcAft>
                <a:spcPct val="20000"/>
              </a:spcAft>
              <a:buClr>
                <a:srgbClr val="009999"/>
              </a:buClr>
              <a:buSzTx/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    247.9 g reactants     </a:t>
            </a:r>
            <a:r>
              <a:rPr lang="en-US" dirty="0" smtClean="0">
                <a:solidFill>
                  <a:schemeClr val="accent2"/>
                </a:solidFill>
              </a:rPr>
              <a:t>       =     </a:t>
            </a:r>
            <a:r>
              <a:rPr lang="en-US" dirty="0">
                <a:solidFill>
                  <a:schemeClr val="accent2"/>
                </a:solidFill>
              </a:rPr>
              <a:t>247.9 g product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  <p:pic>
        <p:nvPicPr>
          <p:cNvPr id="2050" name="Picture 2" descr="D:\Assets\Chapter08\JPGS\slides\08_00-01U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822"/>
          <a:stretch/>
        </p:blipFill>
        <p:spPr bwMode="auto">
          <a:xfrm>
            <a:off x="0" y="1676400"/>
            <a:ext cx="9122229" cy="3033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725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conversion factor that relates the </a:t>
            </a:r>
            <a:r>
              <a:rPr lang="en-US" u="sng" dirty="0" smtClean="0"/>
              <a:t>amounts</a:t>
            </a:r>
            <a:r>
              <a:rPr lang="en-US" dirty="0" smtClean="0"/>
              <a:t> in moles of any two substances in a reaction.</a:t>
            </a:r>
          </a:p>
          <a:p>
            <a:r>
              <a:rPr lang="en-US" dirty="0" smtClean="0"/>
              <a:t>Use the </a:t>
            </a:r>
            <a:r>
              <a:rPr lang="en-US" u="sng" dirty="0" smtClean="0"/>
              <a:t>coefficients</a:t>
            </a:r>
            <a:r>
              <a:rPr lang="en-US" dirty="0" smtClean="0"/>
              <a:t> in a balanced equation.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688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 Ratios Conversion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Balance the following equation</a:t>
            </a:r>
          </a:p>
          <a:p>
            <a:pPr lvl="1"/>
            <a:r>
              <a:rPr lang="en-US" dirty="0" smtClean="0"/>
              <a:t>___ </a:t>
            </a:r>
            <a:r>
              <a:rPr lang="en-US" dirty="0"/>
              <a:t>NH</a:t>
            </a:r>
            <a:r>
              <a:rPr lang="en-US" baseline="-25000" dirty="0"/>
              <a:t>3</a:t>
            </a:r>
            <a:r>
              <a:rPr lang="en-US" dirty="0"/>
              <a:t> +  </a:t>
            </a:r>
            <a:r>
              <a:rPr lang="en-US" dirty="0" smtClean="0"/>
              <a:t>___ 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         </a:t>
            </a:r>
            <a:r>
              <a:rPr lang="en-US" dirty="0" smtClean="0"/>
              <a:t>___ </a:t>
            </a:r>
            <a:r>
              <a:rPr lang="en-US" dirty="0"/>
              <a:t>NO  +  </a:t>
            </a:r>
            <a:r>
              <a:rPr lang="en-US" dirty="0" smtClean="0"/>
              <a:t>___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endParaRPr lang="en-US" dirty="0" smtClean="0"/>
          </a:p>
          <a:p>
            <a:r>
              <a:rPr lang="en-US" dirty="0" smtClean="0"/>
              <a:t>Examples of Mole Ratios</a:t>
            </a:r>
          </a:p>
          <a:p>
            <a:pPr lvl="1"/>
            <a:r>
              <a:rPr lang="en-US" sz="3000" dirty="0"/>
              <a:t>4</a:t>
            </a:r>
            <a:r>
              <a:rPr lang="en-US" sz="3000" dirty="0" smtClean="0"/>
              <a:t> moles NH</a:t>
            </a:r>
            <a:r>
              <a:rPr lang="en-US" sz="3000" baseline="-25000" dirty="0" smtClean="0"/>
              <a:t>3</a:t>
            </a:r>
          </a:p>
          <a:p>
            <a:pPr marL="402336" lvl="1" indent="0">
              <a:buNone/>
            </a:pPr>
            <a:r>
              <a:rPr lang="en-US" sz="3000" baseline="-25000" dirty="0"/>
              <a:t> </a:t>
            </a:r>
            <a:r>
              <a:rPr lang="en-US" sz="3000" dirty="0" smtClean="0"/>
              <a:t>  4 moles NO</a:t>
            </a:r>
          </a:p>
          <a:p>
            <a:pPr lvl="1"/>
            <a:r>
              <a:rPr lang="en-US" sz="3000" dirty="0"/>
              <a:t>5</a:t>
            </a:r>
            <a:r>
              <a:rPr lang="en-US" sz="3000" dirty="0" smtClean="0"/>
              <a:t> moles O</a:t>
            </a:r>
            <a:r>
              <a:rPr lang="en-US" sz="3000" baseline="-25000" dirty="0" smtClean="0"/>
              <a:t>2</a:t>
            </a:r>
          </a:p>
          <a:p>
            <a:pPr marL="402336" lvl="1" indent="0">
              <a:buNone/>
            </a:pPr>
            <a:r>
              <a:rPr lang="en-US" sz="3000" baseline="-25000" dirty="0"/>
              <a:t> </a:t>
            </a:r>
            <a:r>
              <a:rPr lang="en-US" sz="3000" dirty="0" smtClean="0"/>
              <a:t>  </a:t>
            </a:r>
            <a:r>
              <a:rPr lang="en-US" sz="3000" dirty="0"/>
              <a:t>6</a:t>
            </a:r>
            <a:r>
              <a:rPr lang="en-US" sz="3000" dirty="0" smtClean="0"/>
              <a:t> moles H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O</a:t>
            </a:r>
            <a:endParaRPr lang="en-US" sz="3000" baseline="-25000" dirty="0" smtClean="0"/>
          </a:p>
          <a:p>
            <a:pPr lvl="1"/>
            <a:r>
              <a:rPr lang="en-US" sz="3000" dirty="0" smtClean="0"/>
              <a:t>4 moles NO</a:t>
            </a:r>
          </a:p>
          <a:p>
            <a:pPr marL="402336" lvl="1" indent="0">
              <a:buNone/>
            </a:pPr>
            <a:r>
              <a:rPr lang="en-US" sz="3000" dirty="0"/>
              <a:t> </a:t>
            </a:r>
            <a:r>
              <a:rPr lang="en-US" sz="3000" dirty="0" smtClean="0"/>
              <a:t>  </a:t>
            </a:r>
            <a:r>
              <a:rPr lang="en-US" sz="3000" dirty="0"/>
              <a:t>6</a:t>
            </a:r>
            <a:r>
              <a:rPr lang="en-US" sz="3000" dirty="0" smtClean="0"/>
              <a:t> moles H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O</a:t>
            </a:r>
            <a:endParaRPr lang="en-US" sz="3000" baseline="-25000" dirty="0" smtClean="0"/>
          </a:p>
          <a:p>
            <a:r>
              <a:rPr lang="en-US" dirty="0" smtClean="0"/>
              <a:t>Remember Reciprocals!!!</a:t>
            </a:r>
          </a:p>
          <a:p>
            <a:endParaRPr lang="en-US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029200" y="2133600"/>
            <a:ext cx="6096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019300" y="3276600"/>
            <a:ext cx="2438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019300" y="4267200"/>
            <a:ext cx="2438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19300" y="5105400"/>
            <a:ext cx="2438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86000" y="19050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7400" y="1870364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43800" y="19050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24300" y="1860184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638800" y="3124200"/>
            <a:ext cx="3124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There are a total of 6 mole ratios for this equation!!!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448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Solving </a:t>
            </a:r>
            <a:r>
              <a:rPr lang="en-US" dirty="0" err="1" smtClean="0"/>
              <a:t>Stoich</a:t>
            </a:r>
            <a:r>
              <a:rPr lang="en-US" dirty="0" smtClean="0"/>
              <a:t>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Write a correctly balanced chemical equation.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If you are given moles proceed to step 3, otherwise convert to moles.  If you are given</a:t>
            </a:r>
          </a:p>
          <a:p>
            <a:pPr marL="870966" lvl="1" indent="-514350"/>
            <a:r>
              <a:rPr lang="en-US" dirty="0" smtClean="0"/>
              <a:t>Mass, use molar mass</a:t>
            </a:r>
          </a:p>
          <a:p>
            <a:pPr marL="870966" lvl="1" indent="-514350"/>
            <a:r>
              <a:rPr lang="en-US" dirty="0" smtClean="0"/>
              <a:t>Volume, use molarity</a:t>
            </a:r>
          </a:p>
          <a:p>
            <a:pPr marL="870966" lvl="1" indent="-514350"/>
            <a:r>
              <a:rPr lang="en-US" dirty="0" smtClean="0"/>
              <a:t>Particles, use Avogadro’s number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Convert using a mole ratio into the moles of the substance that you are asked to find.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If the problem asked to find moles stop here.  If it asked to find mass, volume, or molecules convert using the appropriate conversion factor.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60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 to Mole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8077200" cy="4800600"/>
          </a:xfrm>
        </p:spPr>
        <p:txBody>
          <a:bodyPr/>
          <a:lstStyle/>
          <a:p>
            <a:r>
              <a:rPr lang="en-US" dirty="0" smtClean="0"/>
              <a:t>Example #1: If we have 12 moles of 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, how many moles of Al and O</a:t>
            </a:r>
            <a:r>
              <a:rPr lang="en-US" baseline="-25000" dirty="0" smtClean="0"/>
              <a:t>2</a:t>
            </a:r>
            <a:r>
              <a:rPr lang="en-US" dirty="0" smtClean="0"/>
              <a:t> are produced?</a:t>
            </a:r>
          </a:p>
          <a:p>
            <a:r>
              <a:rPr lang="en-US" dirty="0"/>
              <a:t>2 Al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dirty="0"/>
              <a:t>            4 Al  + 3 O</a:t>
            </a:r>
            <a:r>
              <a:rPr lang="en-US" baseline="-25000" dirty="0"/>
              <a:t>2</a:t>
            </a:r>
            <a:r>
              <a:rPr lang="en-US" dirty="0"/>
              <a:t>  </a:t>
            </a:r>
            <a:endParaRPr lang="en-US" dirty="0" smtClean="0"/>
          </a:p>
          <a:p>
            <a:pPr lvl="1"/>
            <a:r>
              <a:rPr lang="en-US" dirty="0" smtClean="0"/>
              <a:t>12 moles 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 x</a:t>
            </a:r>
          </a:p>
          <a:p>
            <a:pPr marL="402336" lvl="1" indent="0">
              <a:buNone/>
            </a:pPr>
            <a:endParaRPr lang="en-US" dirty="0"/>
          </a:p>
          <a:p>
            <a:pPr marL="402336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12 moles 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 x  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47922" y="3665817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693227" y="3733800"/>
            <a:ext cx="2043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moles </a:t>
            </a:r>
            <a:r>
              <a:rPr lang="en-US" sz="2800" dirty="0"/>
              <a:t>Al</a:t>
            </a:r>
            <a:r>
              <a:rPr lang="en-US" sz="2800" baseline="-25000" dirty="0"/>
              <a:t>2</a:t>
            </a:r>
            <a:r>
              <a:rPr lang="en-US" sz="2800" dirty="0"/>
              <a:t>O</a:t>
            </a:r>
            <a:r>
              <a:rPr lang="en-US" sz="2800" baseline="-25000" dirty="0"/>
              <a:t>3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887496" y="3006436"/>
            <a:ext cx="1943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24 moles Al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067300" y="3006436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moles Al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448732" y="3088805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=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566219" y="3142597"/>
            <a:ext cx="1219200" cy="4156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067300" y="3841384"/>
            <a:ext cx="1219200" cy="4156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393623" y="517142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 moles </a:t>
            </a:r>
            <a:r>
              <a:rPr lang="en-US" sz="2800" dirty="0"/>
              <a:t>Al</a:t>
            </a:r>
            <a:r>
              <a:rPr lang="en-US" sz="2800" baseline="-25000" dirty="0"/>
              <a:t>2</a:t>
            </a:r>
            <a:r>
              <a:rPr lang="en-US" sz="2800" dirty="0"/>
              <a:t>O</a:t>
            </a:r>
            <a:r>
              <a:rPr lang="en-US" sz="2800" baseline="-25000" dirty="0"/>
              <a:t>3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4433399" y="4463845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  <a:r>
              <a:rPr lang="en-US" sz="2800" dirty="0" smtClean="0"/>
              <a:t> moles O</a:t>
            </a:r>
            <a:r>
              <a:rPr lang="en-US" sz="2800" baseline="-25000" dirty="0" smtClean="0"/>
              <a:t>2</a:t>
            </a:r>
            <a:endParaRPr lang="en-US" sz="28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496080" y="5029200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566219" y="4629045"/>
            <a:ext cx="1219200" cy="4156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071099" y="5171420"/>
            <a:ext cx="1219200" cy="4156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558396" y="4654234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=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82132" y="4575253"/>
            <a:ext cx="2053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18 moles O</a:t>
            </a:r>
            <a:r>
              <a:rPr lang="en-US" sz="2800" baseline="-25000" dirty="0" smtClean="0"/>
              <a:t>2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308931" y="3719547"/>
            <a:ext cx="477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4547922" y="3035013"/>
            <a:ext cx="477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048000" y="2819400"/>
            <a:ext cx="990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038600" y="2514600"/>
            <a:ext cx="355023" cy="49183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>
            <a:stCxn id="22" idx="5"/>
          </p:cNvCxnSpPr>
          <p:nvPr/>
        </p:nvCxnSpPr>
        <p:spPr>
          <a:xfrm>
            <a:off x="4341631" y="2934408"/>
            <a:ext cx="351596" cy="3336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1447800" y="2573482"/>
            <a:ext cx="355023" cy="49183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>
            <a:stCxn id="25" idx="4"/>
          </p:cNvCxnSpPr>
          <p:nvPr/>
        </p:nvCxnSpPr>
        <p:spPr>
          <a:xfrm>
            <a:off x="1625312" y="3065318"/>
            <a:ext cx="2590799" cy="776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363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7" grpId="0"/>
      <p:bldP spid="8" grpId="0"/>
      <p:bldP spid="9" grpId="0"/>
      <p:bldP spid="12" grpId="0"/>
      <p:bldP spid="13" grpId="0"/>
      <p:bldP spid="17" grpId="0"/>
      <p:bldP spid="18" grpId="0"/>
      <p:bldP spid="4" grpId="0"/>
      <p:bldP spid="19" grpId="0"/>
      <p:bldP spid="22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 to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#2 : How many grams of chlorine are required to react completely with 5.00 moles of sodium to produce sodium chloride?</a:t>
            </a:r>
          </a:p>
          <a:p>
            <a:pPr lvl="1"/>
            <a:r>
              <a:rPr lang="en-US" dirty="0" smtClean="0"/>
              <a:t>2 Na + Cl</a:t>
            </a:r>
            <a:r>
              <a:rPr lang="en-US" baseline="-25000" dirty="0" smtClean="0"/>
              <a:t>2</a:t>
            </a:r>
            <a:r>
              <a:rPr lang="en-US" dirty="0" smtClean="0"/>
              <a:t>       2 </a:t>
            </a:r>
            <a:r>
              <a:rPr lang="en-US" dirty="0" err="1" smtClean="0"/>
              <a:t>NaCl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886200" y="37338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643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987</TotalTime>
  <Words>800</Words>
  <Application>Microsoft Office PowerPoint</Application>
  <PresentationFormat>On-screen Show (4:3)</PresentationFormat>
  <Paragraphs>149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Solstice</vt:lpstr>
      <vt:lpstr>Stoichiometry</vt:lpstr>
      <vt:lpstr>What is stoichiometry?</vt:lpstr>
      <vt:lpstr>Law of Conservation of Mass</vt:lpstr>
      <vt:lpstr>Conservation of Mass </vt:lpstr>
      <vt:lpstr>Mole Ratio</vt:lpstr>
      <vt:lpstr>Mole Ratios Conversion Factors</vt:lpstr>
      <vt:lpstr>Steps to Solving Stoich Problems</vt:lpstr>
      <vt:lpstr>Mole to Mole</vt:lpstr>
      <vt:lpstr>Mole to Mass</vt:lpstr>
      <vt:lpstr>Example #2 (continued)</vt:lpstr>
      <vt:lpstr>Mole to Volume</vt:lpstr>
      <vt:lpstr>Example #3 (continued)</vt:lpstr>
      <vt:lpstr>Volume to Mole</vt:lpstr>
      <vt:lpstr>Example #4 (continued)</vt:lpstr>
      <vt:lpstr>Molecule to Mole</vt:lpstr>
      <vt:lpstr>Example #5 (continued)</vt:lpstr>
      <vt:lpstr>Example #6</vt:lpstr>
      <vt:lpstr>Example #6 (continued)</vt:lpstr>
    </vt:vector>
  </TitlesOfParts>
  <Company>Township High School District 211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Stoiciometry</dc:title>
  <dc:creator>District 211</dc:creator>
  <cp:lastModifiedBy>District 211</cp:lastModifiedBy>
  <cp:revision>89</cp:revision>
  <dcterms:created xsi:type="dcterms:W3CDTF">2012-04-13T16:40:38Z</dcterms:created>
  <dcterms:modified xsi:type="dcterms:W3CDTF">2013-04-25T18:24:31Z</dcterms:modified>
</cp:coreProperties>
</file>