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75" r:id="rId4"/>
    <p:sldId id="276" r:id="rId5"/>
    <p:sldId id="277" r:id="rId6"/>
    <p:sldId id="278" r:id="rId7"/>
    <p:sldId id="258" r:id="rId8"/>
    <p:sldId id="260" r:id="rId9"/>
    <p:sldId id="261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ACF6E-F1D0-4993-86A1-85F98ECF7B40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0C03D-E3B5-4E34-8680-6668F629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97A21B-7E07-4079-935E-DA93D6C96BB3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9DC1C7-10F1-4359-A864-87EEB671D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Chem</a:t>
            </a:r>
            <a:r>
              <a:rPr lang="en-US" dirty="0" smtClean="0"/>
              <a:t> 332 – </a:t>
            </a:r>
            <a:r>
              <a:rPr lang="en-US" dirty="0" err="1" smtClean="0"/>
              <a:t>O’Dette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Ionization Energy = energy needed to remove a valence electron</a:t>
            </a:r>
            <a:endParaRPr lang="en-US" dirty="0"/>
          </a:p>
        </p:txBody>
      </p:sp>
      <p:pic>
        <p:nvPicPr>
          <p:cNvPr id="4" name="Picture 2" descr="09_14-03U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79"/>
          <a:stretch/>
        </p:blipFill>
        <p:spPr bwMode="auto">
          <a:xfrm>
            <a:off x="121736" y="3075709"/>
            <a:ext cx="8994555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458200" cy="4525963"/>
          </a:xfrm>
        </p:spPr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/>
              <a:t>group</a:t>
            </a:r>
            <a:r>
              <a:rPr lang="en-US" dirty="0" smtClean="0"/>
              <a:t> </a:t>
            </a:r>
            <a:r>
              <a:rPr lang="en-US" dirty="0" smtClean="0"/>
              <a:t>on the periodic table would be</a:t>
            </a:r>
            <a:r>
              <a:rPr lang="en-US" b="1" dirty="0" smtClean="0"/>
              <a:t> most </a:t>
            </a:r>
            <a:r>
              <a:rPr lang="en-US" dirty="0" smtClean="0"/>
              <a:t>willing to give up their electrons?</a:t>
            </a:r>
          </a:p>
          <a:p>
            <a:pPr lvl="1"/>
            <a:r>
              <a:rPr lang="en-US" dirty="0" smtClean="0"/>
              <a:t>Alkali Metals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They are bigger, there </a:t>
            </a:r>
            <a:r>
              <a:rPr lang="en-US" dirty="0" smtClean="0"/>
              <a:t>is not a strong pull </a:t>
            </a:r>
            <a:r>
              <a:rPr lang="en-US" dirty="0" smtClean="0"/>
              <a:t>on the electrons by </a:t>
            </a:r>
            <a:r>
              <a:rPr lang="en-US" dirty="0" smtClean="0"/>
              <a:t>the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9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/>
              <a:t>group</a:t>
            </a:r>
            <a:r>
              <a:rPr lang="en-US" dirty="0" smtClean="0"/>
              <a:t> </a:t>
            </a:r>
            <a:r>
              <a:rPr lang="en-US" dirty="0" smtClean="0"/>
              <a:t>on the periodic table would be </a:t>
            </a:r>
            <a:r>
              <a:rPr lang="en-US" b="1" dirty="0" smtClean="0"/>
              <a:t>least</a:t>
            </a:r>
            <a:r>
              <a:rPr lang="en-US" dirty="0" smtClean="0"/>
              <a:t> willing to give up their electrons?</a:t>
            </a:r>
          </a:p>
          <a:p>
            <a:pPr lvl="1"/>
            <a:r>
              <a:rPr lang="en-US" dirty="0" smtClean="0"/>
              <a:t>Noble Gases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They have </a:t>
            </a:r>
            <a:r>
              <a:rPr lang="en-US" dirty="0" smtClean="0"/>
              <a:t>stable </a:t>
            </a:r>
            <a:r>
              <a:rPr lang="en-US" dirty="0" smtClean="0"/>
              <a:t>configurations, s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r>
              <a:rPr lang="en-US" baseline="30000" dirty="0" smtClean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4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91807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trend is seen in ionization energy when going across a period?</a:t>
            </a:r>
          </a:p>
          <a:p>
            <a:pPr lvl="1"/>
            <a:r>
              <a:rPr lang="en-US" dirty="0" smtClean="0"/>
              <a:t>Increases</a:t>
            </a:r>
          </a:p>
          <a:p>
            <a:r>
              <a:rPr lang="en-US" dirty="0" smtClean="0"/>
              <a:t>What trend is seen in ionization energy when going up a group?</a:t>
            </a:r>
          </a:p>
          <a:p>
            <a:pPr lvl="1"/>
            <a:r>
              <a:rPr lang="en-US" dirty="0" smtClean="0"/>
              <a:t>Increases</a:t>
            </a:r>
            <a:endParaRPr lang="en-US" dirty="0"/>
          </a:p>
        </p:txBody>
      </p:sp>
      <p:pic>
        <p:nvPicPr>
          <p:cNvPr id="4" name="Picture 2" descr="09_1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35"/>
          <a:stretch/>
        </p:blipFill>
        <p:spPr bwMode="auto">
          <a:xfrm>
            <a:off x="5222875" y="1295400"/>
            <a:ext cx="3921125" cy="508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4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Electronegativity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Electronegativity = ability of an atom to attract electrons when the atom is in a compound</a:t>
            </a:r>
          </a:p>
          <a:p>
            <a:r>
              <a:rPr lang="en-US" dirty="0" smtClean="0"/>
              <a:t>Follows the same trends as </a:t>
            </a:r>
            <a:r>
              <a:rPr lang="en-US" u="sng" dirty="0" smtClean="0"/>
              <a:t>ionization energy</a:t>
            </a:r>
            <a:endParaRPr lang="en-US" u="sng" dirty="0"/>
          </a:p>
        </p:txBody>
      </p:sp>
      <p:pic>
        <p:nvPicPr>
          <p:cNvPr id="5122" name="Picture 2" descr="http://chemwiki.ucdavis.edu/@api/deki/files/6682/=Electronegativity_Trend_I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619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8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hemistry-reference.com/pdic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8" y="1383652"/>
            <a:ext cx="6934199" cy="360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838198" y="5209572"/>
            <a:ext cx="716279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68103" y="5329871"/>
            <a:ext cx="491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 Radius INCREASES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8198" y="1170710"/>
            <a:ext cx="7162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47898" y="24291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Ionization Energy INCREASES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8000999" y="1383652"/>
            <a:ext cx="16318" cy="360578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9600" y="1170710"/>
            <a:ext cx="0" cy="3962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6404496" y="2550467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Ionization Energy INCREASES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2080415" y="2443096"/>
            <a:ext cx="491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Atomic Radius INCREASES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1753" y="633533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Electronegativity INCREASES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5968540" y="2550466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Electronegativity INCREASES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36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understand periodic Trends?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r>
              <a:rPr lang="en-US" dirty="0" smtClean="0"/>
              <a:t>You can </a:t>
            </a:r>
            <a:r>
              <a:rPr lang="en-US" dirty="0"/>
              <a:t>make predictions about the chemical behavior of the elements</a:t>
            </a:r>
          </a:p>
          <a:p>
            <a:r>
              <a:rPr lang="en-US" dirty="0"/>
              <a:t>Today we are going to focus on the following trends:</a:t>
            </a:r>
          </a:p>
          <a:p>
            <a:pPr lvl="1"/>
            <a:r>
              <a:rPr lang="en-US" dirty="0" smtClean="0"/>
              <a:t>Valence Electrons</a:t>
            </a:r>
          </a:p>
          <a:p>
            <a:pPr lvl="1"/>
            <a:r>
              <a:rPr lang="en-US" dirty="0" smtClean="0"/>
              <a:t>Atomic Size</a:t>
            </a:r>
            <a:endParaRPr lang="en-US" dirty="0"/>
          </a:p>
          <a:p>
            <a:pPr lvl="1"/>
            <a:r>
              <a:rPr lang="en-US" dirty="0"/>
              <a:t>Ionization </a:t>
            </a:r>
            <a:r>
              <a:rPr lang="en-US" dirty="0" smtClean="0"/>
              <a:t>Energy</a:t>
            </a:r>
            <a:endParaRPr lang="en-US" dirty="0"/>
          </a:p>
          <a:p>
            <a:pPr lvl="1"/>
            <a:r>
              <a:rPr lang="en-US" dirty="0" smtClean="0"/>
              <a:t>Electronegativity</a:t>
            </a:r>
          </a:p>
        </p:txBody>
      </p:sp>
    </p:spTree>
    <p:extLst>
      <p:ext uri="{BB962C8B-B14F-4D97-AF65-F5344CB8AC3E}">
        <p14:creationId xmlns:p14="http://schemas.microsoft.com/office/powerpoint/2010/main" val="39604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valence means </a:t>
            </a:r>
            <a:r>
              <a:rPr lang="en-US" u="sng" dirty="0" smtClean="0"/>
              <a:t>highest or outermost level</a:t>
            </a:r>
          </a:p>
          <a:p>
            <a:r>
              <a:rPr lang="en-US" dirty="0" smtClean="0"/>
              <a:t>Atoms are most stable when they have a </a:t>
            </a:r>
            <a:r>
              <a:rPr lang="en-US" u="sng" dirty="0" smtClean="0"/>
              <a:t>full</a:t>
            </a:r>
            <a:r>
              <a:rPr lang="en-US" dirty="0" smtClean="0"/>
              <a:t> or </a:t>
            </a:r>
            <a:r>
              <a:rPr lang="en-US" dirty="0" smtClean="0"/>
              <a:t> </a:t>
            </a:r>
            <a:r>
              <a:rPr lang="en-US" u="sng" dirty="0"/>
              <a:t>noble </a:t>
            </a:r>
            <a:r>
              <a:rPr lang="en-US" u="sng" dirty="0" smtClean="0"/>
              <a:t>gas</a:t>
            </a:r>
            <a:r>
              <a:rPr lang="en-US" dirty="0" smtClean="0"/>
              <a:t> configuration</a:t>
            </a:r>
            <a:endParaRPr lang="en-US" dirty="0" smtClean="0"/>
          </a:p>
          <a:p>
            <a:r>
              <a:rPr lang="en-US" dirty="0"/>
              <a:t>K</a:t>
            </a:r>
            <a:r>
              <a:rPr lang="en-US" dirty="0" smtClean="0"/>
              <a:t>nown as the </a:t>
            </a:r>
            <a:r>
              <a:rPr lang="en-US" u="sng" dirty="0" smtClean="0"/>
              <a:t>octet rule</a:t>
            </a:r>
            <a:r>
              <a:rPr lang="en-US" dirty="0" smtClean="0"/>
              <a:t>, </a:t>
            </a:r>
            <a:r>
              <a:rPr lang="en-US" dirty="0" smtClean="0"/>
              <a:t>all elements want to have </a:t>
            </a:r>
            <a:r>
              <a:rPr lang="en-US" u="sng" dirty="0" smtClean="0"/>
              <a:t>8</a:t>
            </a:r>
            <a:r>
              <a:rPr lang="en-US" dirty="0" smtClean="0"/>
              <a:t> valence </a:t>
            </a:r>
            <a:r>
              <a:rPr lang="en-US" dirty="0" smtClean="0"/>
              <a:t>electrons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9493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some examples: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696962"/>
              </p:ext>
            </p:extLst>
          </p:nvPr>
        </p:nvGraphicFramePr>
        <p:xfrm>
          <a:off x="381000" y="2209801"/>
          <a:ext cx="8382000" cy="33181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4400"/>
                <a:gridCol w="1447800"/>
                <a:gridCol w="1562800"/>
                <a:gridCol w="1713800"/>
                <a:gridCol w="1143000"/>
                <a:gridCol w="914400"/>
                <a:gridCol w="685800"/>
              </a:tblGrid>
              <a:tr h="922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Atom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Valence </a:t>
                      </a:r>
                      <a:r>
                        <a:rPr lang="en-US" sz="1800" dirty="0" smtClean="0">
                          <a:effectLst/>
                        </a:rPr>
                        <a:t>Configuration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Valence Electrons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Desired Valence </a:t>
                      </a:r>
                      <a:r>
                        <a:rPr lang="en-US" sz="2000" dirty="0" smtClean="0">
                          <a:effectLst/>
                        </a:rPr>
                        <a:t>Configuration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 of e</a:t>
                      </a:r>
                      <a:r>
                        <a:rPr lang="en-US" sz="2000" baseline="30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s gained or lost?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Charge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Ion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65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50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50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</a:rPr>
                        <a:t>F</a:t>
                      </a:r>
                      <a:endParaRPr lang="en-US" sz="24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 smtClean="0">
                <a:solidFill>
                  <a:schemeClr val="bg1"/>
                </a:solidFill>
              </a:rPr>
              <a:t>4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492059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41791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412373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 smtClean="0">
                <a:solidFill>
                  <a:schemeClr val="bg1"/>
                </a:solidFill>
              </a:rPr>
              <a:t>4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953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342676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34267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416059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55818" y="492059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0" y="342207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412819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15200" y="492729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4267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Gain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418784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Gain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492059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Gain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77200" y="347279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</a:t>
            </a:r>
            <a:r>
              <a:rPr lang="en-US" sz="2400" baseline="30000" dirty="0" smtClean="0">
                <a:solidFill>
                  <a:schemeClr val="bg1"/>
                </a:solidFill>
              </a:rPr>
              <a:t>-2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04909" y="413712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-2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04909" y="492729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</a:t>
            </a:r>
            <a:r>
              <a:rPr lang="en-US" sz="2400" baseline="30000" dirty="0" smtClean="0">
                <a:solidFill>
                  <a:schemeClr val="bg1"/>
                </a:solidFill>
              </a:rPr>
              <a:t>-1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some examples: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35180"/>
              </p:ext>
            </p:extLst>
          </p:nvPr>
        </p:nvGraphicFramePr>
        <p:xfrm>
          <a:off x="381000" y="2209801"/>
          <a:ext cx="8534401" cy="25678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4400"/>
                <a:gridCol w="1447800"/>
                <a:gridCol w="1562800"/>
                <a:gridCol w="1713800"/>
                <a:gridCol w="1219200"/>
                <a:gridCol w="914400"/>
                <a:gridCol w="762001"/>
              </a:tblGrid>
              <a:tr h="922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Atom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Valence </a:t>
                      </a:r>
                      <a:r>
                        <a:rPr lang="en-US" sz="1800" dirty="0" smtClean="0">
                          <a:effectLst/>
                        </a:rPr>
                        <a:t>Configuration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Number of Valence Electrons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Desired Valence </a:t>
                      </a:r>
                      <a:r>
                        <a:rPr lang="en-US" sz="2000" dirty="0" smtClean="0">
                          <a:effectLst/>
                        </a:rPr>
                        <a:t>Configuration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 of e</a:t>
                      </a:r>
                      <a:r>
                        <a:rPr lang="en-US" sz="2000" baseline="30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s gained or lost?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Charge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Ion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659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</a:rPr>
                        <a:t>Mg</a:t>
                      </a:r>
                      <a:endParaRPr lang="en-US" sz="2400" dirty="0" smtClean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50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  <a:ea typeface="Calibri"/>
                        </a:rPr>
                        <a:t>Na</a:t>
                      </a:r>
                      <a:endParaRPr lang="en-US" sz="24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97982" y="3440392"/>
            <a:ext cx="96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Mg</a:t>
            </a:r>
            <a:r>
              <a:rPr lang="en-US" sz="2400" baseline="30000" dirty="0" smtClean="0">
                <a:solidFill>
                  <a:schemeClr val="bg1"/>
                </a:solidFill>
              </a:rPr>
              <a:t>+2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4191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82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41909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300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55818" y="3352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55818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97982" y="4172221"/>
            <a:ext cx="96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Na</a:t>
            </a:r>
            <a:r>
              <a:rPr lang="en-US" sz="2400" baseline="30000" dirty="0" smtClean="0">
                <a:solidFill>
                  <a:schemeClr val="bg1"/>
                </a:solidFill>
              </a:rPr>
              <a:t>+1</a:t>
            </a:r>
            <a:endParaRPr lang="en-US" sz="2400" baseline="30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9891" y="336665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+2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6037" y="411479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+1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418784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Lose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2145" y="338428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Lose 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9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determine the number of valence electrons and ion charge of the following elements: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Al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err="1" smtClean="0"/>
              <a:t>Ar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0" y="327883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Valence Electrons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27883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Ion Charge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370586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423922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418009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-3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73436" y="468628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600" y="471743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3639841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+3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3340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should be able to predict the number of valence electrons and ion charge for any elements in Groups 1-2 &amp; 13-18!!!!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278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There are no fixed boundaries to atoms.  How do we determine the size?</a:t>
            </a:r>
          </a:p>
          <a:p>
            <a:pPr lvl="1"/>
            <a:r>
              <a:rPr lang="en-US" dirty="0" smtClean="0"/>
              <a:t>We use the atomic radius!!!</a:t>
            </a:r>
          </a:p>
          <a:p>
            <a:r>
              <a:rPr lang="en-US" dirty="0" smtClean="0"/>
              <a:t>Atomic radius = the distance from the outermost (valence) electrons to the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Atomic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472238" cy="4525963"/>
          </a:xfrm>
        </p:spPr>
        <p:txBody>
          <a:bodyPr>
            <a:normAutofit/>
          </a:bodyPr>
          <a:lstStyle/>
          <a:p>
            <a:r>
              <a:rPr lang="en-US" dirty="0"/>
              <a:t>What conclusion can you reach about atomic size as you go down a column (increase or decrease</a:t>
            </a:r>
            <a:r>
              <a:rPr lang="en-US" dirty="0" smtClean="0"/>
              <a:t>)? Why?</a:t>
            </a:r>
          </a:p>
          <a:p>
            <a:pPr lvl="1"/>
            <a:r>
              <a:rPr lang="en-US" dirty="0" smtClean="0"/>
              <a:t>Increase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atom has another energy level so </a:t>
            </a:r>
            <a:r>
              <a:rPr lang="en-US" dirty="0" smtClean="0"/>
              <a:t>the electrons mover further away!!!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66018"/>
              </p:ext>
            </p:extLst>
          </p:nvPr>
        </p:nvGraphicFramePr>
        <p:xfrm>
          <a:off x="7442632" y="1223386"/>
          <a:ext cx="168751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CorelDRAW!" r:id="rId3" imgW="192043" imgH="535796" progId="CDraw4">
                  <p:embed/>
                </p:oleObj>
              </mc:Choice>
              <mc:Fallback>
                <p:oleObj name="CorelDRAW!" r:id="rId3" imgW="192043" imgH="535796" progId="CDraw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632" y="1223386"/>
                        <a:ext cx="168751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777038" y="5091113"/>
            <a:ext cx="952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 err="1">
                <a:solidFill>
                  <a:schemeClr val="tx2"/>
                </a:solidFill>
                <a:latin typeface="Arial" charset="0"/>
              </a:rPr>
              <a:t>Rb</a:t>
            </a:r>
            <a:endParaRPr lang="en-US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007225" y="3565525"/>
            <a:ext cx="952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990195" y="2368550"/>
            <a:ext cx="952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Na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237413" y="1676400"/>
            <a:ext cx="705282" cy="61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 smtClean="0">
                <a:solidFill>
                  <a:schemeClr val="tx2"/>
                </a:solidFill>
                <a:latin typeface="Arial" charset="0"/>
              </a:rPr>
              <a:t>Li</a:t>
            </a:r>
            <a:endParaRPr lang="en-US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343775" y="1142755"/>
            <a:ext cx="503959" cy="61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 smtClean="0">
                <a:solidFill>
                  <a:schemeClr val="tx2"/>
                </a:solidFill>
                <a:latin typeface="Arial" charset="0"/>
              </a:rPr>
              <a:t>H </a:t>
            </a:r>
            <a:endParaRPr lang="en-US" sz="3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Atomic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892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conclusion can you reach about atomic size as you go </a:t>
            </a:r>
            <a:r>
              <a:rPr lang="en-US" dirty="0" smtClean="0"/>
              <a:t>across a period </a:t>
            </a:r>
            <a:r>
              <a:rPr lang="en-US" dirty="0"/>
              <a:t>(increase or decrease)? Why?</a:t>
            </a:r>
          </a:p>
          <a:p>
            <a:pPr lvl="1"/>
            <a:r>
              <a:rPr lang="en-US" dirty="0" smtClean="0"/>
              <a:t>Decreases; The electrons </a:t>
            </a:r>
            <a:r>
              <a:rPr lang="en-US" dirty="0"/>
              <a:t>are in same energy </a:t>
            </a:r>
            <a:r>
              <a:rPr lang="en-US" dirty="0" smtClean="0"/>
              <a:t>level.  There is more </a:t>
            </a:r>
            <a:r>
              <a:rPr lang="en-US" dirty="0"/>
              <a:t>nuclear </a:t>
            </a:r>
            <a:r>
              <a:rPr lang="en-US" dirty="0" smtClean="0"/>
              <a:t>charge pulling the outermost </a:t>
            </a:r>
            <a:r>
              <a:rPr lang="en-US" dirty="0"/>
              <a:t>electrons </a:t>
            </a:r>
            <a:r>
              <a:rPr lang="en-US" dirty="0" smtClean="0"/>
              <a:t>closer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359312"/>
              </p:ext>
            </p:extLst>
          </p:nvPr>
        </p:nvGraphicFramePr>
        <p:xfrm>
          <a:off x="633412" y="4191000"/>
          <a:ext cx="7951788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CorelDRAW!" r:id="rId3" imgW="1189787" imgH="287015" progId="CDraw4">
                  <p:embed/>
                </p:oleObj>
              </mc:Choice>
              <mc:Fallback>
                <p:oleObj name="CorelDRAW!" r:id="rId3" imgW="1189787" imgH="287015" progId="CDraw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" y="4191000"/>
                        <a:ext cx="7951788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20788" y="5873750"/>
            <a:ext cx="8874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Na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84475" y="5873750"/>
            <a:ext cx="887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Mg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65600" y="5873750"/>
            <a:ext cx="887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Al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38750" y="5873750"/>
            <a:ext cx="887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Si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223000" y="5873750"/>
            <a:ext cx="887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P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981825" y="5873750"/>
            <a:ext cx="887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tx2"/>
                </a:solidFill>
                <a:latin typeface="Arial" charset="0"/>
              </a:rPr>
              <a:t>S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591425" y="5873750"/>
            <a:ext cx="887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 err="1">
                <a:solidFill>
                  <a:schemeClr val="tx2"/>
                </a:solidFill>
                <a:latin typeface="Arial" charset="0"/>
              </a:rPr>
              <a:t>Cl</a:t>
            </a:r>
            <a:endParaRPr lang="en-US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132763" y="5873750"/>
            <a:ext cx="7413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 err="1">
                <a:solidFill>
                  <a:schemeClr val="tx2"/>
                </a:solidFill>
                <a:latin typeface="Arial" charset="0"/>
              </a:rPr>
              <a:t>Ar</a:t>
            </a:r>
            <a:endParaRPr lang="en-US" sz="3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20788" y="5006048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84475" y="4985266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5006048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12989" y="5006048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26163" y="5006048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81452" y="5006048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7132" y="4985266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00495" y="5006048"/>
            <a:ext cx="68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0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739</TotalTime>
  <Words>532</Words>
  <Application>Microsoft Office PowerPoint</Application>
  <PresentationFormat>On-screen Show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Trek</vt:lpstr>
      <vt:lpstr>CorelDRAW!</vt:lpstr>
      <vt:lpstr>Periodic trends</vt:lpstr>
      <vt:lpstr>Why understand periodic Trends?</vt:lpstr>
      <vt:lpstr>Valence Electrons</vt:lpstr>
      <vt:lpstr>Valence electrons</vt:lpstr>
      <vt:lpstr>Valence electrons</vt:lpstr>
      <vt:lpstr>Learning Check</vt:lpstr>
      <vt:lpstr>Atomic Size</vt:lpstr>
      <vt:lpstr>Trends in Atomic Size</vt:lpstr>
      <vt:lpstr>Trends in Atomic size</vt:lpstr>
      <vt:lpstr>Ionization energy</vt:lpstr>
      <vt:lpstr>Ionization energy</vt:lpstr>
      <vt:lpstr>Ionization energy</vt:lpstr>
      <vt:lpstr>Ionization energy trends</vt:lpstr>
      <vt:lpstr>Electronegativity</vt:lpstr>
      <vt:lpstr>PowerPoint Presentation</vt:lpstr>
    </vt:vector>
  </TitlesOfParts>
  <Company>Township High School District 211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</dc:title>
  <dc:creator>District 211</dc:creator>
  <cp:lastModifiedBy>District 211</cp:lastModifiedBy>
  <cp:revision>63</cp:revision>
  <dcterms:created xsi:type="dcterms:W3CDTF">2011-12-13T17:31:31Z</dcterms:created>
  <dcterms:modified xsi:type="dcterms:W3CDTF">2012-12-21T19:22:37Z</dcterms:modified>
</cp:coreProperties>
</file>