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26"/>
  </p:notesMasterIdLst>
  <p:sldIdLst>
    <p:sldId id="257" r:id="rId2"/>
    <p:sldId id="280" r:id="rId3"/>
    <p:sldId id="279" r:id="rId4"/>
    <p:sldId id="260" r:id="rId5"/>
    <p:sldId id="259" r:id="rId6"/>
    <p:sldId id="282" r:id="rId7"/>
    <p:sldId id="283" r:id="rId8"/>
    <p:sldId id="263" r:id="rId9"/>
    <p:sldId id="284" r:id="rId10"/>
    <p:sldId id="264" r:id="rId11"/>
    <p:sldId id="266" r:id="rId12"/>
    <p:sldId id="285" r:id="rId13"/>
    <p:sldId id="287" r:id="rId14"/>
    <p:sldId id="286" r:id="rId15"/>
    <p:sldId id="269" r:id="rId16"/>
    <p:sldId id="288" r:id="rId17"/>
    <p:sldId id="270" r:id="rId18"/>
    <p:sldId id="271" r:id="rId19"/>
    <p:sldId id="272" r:id="rId20"/>
    <p:sldId id="275" r:id="rId21"/>
    <p:sldId id="277" r:id="rId22"/>
    <p:sldId id="278" r:id="rId23"/>
    <p:sldId id="274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8DD5B-D3A5-C747-B445-49BA4A19DC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E2065-4877-8043-959B-F87C4D52F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Chapter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Kendall/Hunt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2F151-CC7B-7844-8A19-A4C71806D634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Kendall/Hunt Publishing Company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4EC7A83-64B5-4147-A3C7-1C65E3970C21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0354-7317-654A-AEC5-56C7C859D6A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AC16-75AD-DD49-B4F2-A85DBF3A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rime-scene.com/ecpi/evidence_collection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1.jpeg"/><Relationship Id="rId4" Type="http://schemas.openxmlformats.org/officeDocument/2006/relationships/hyperlink" Target="http://www.sirchie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2782" y="-74613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sz="3600" dirty="0" smtClean="0">
                <a:solidFill>
                  <a:schemeClr val="tx1"/>
                </a:solidFill>
                <a:latin typeface="Arial Black" charset="0"/>
              </a:rPr>
              <a:t>CRIME SCENE PROCESSING</a:t>
            </a:r>
            <a:endParaRPr kumimoji="1" lang="en-US" sz="3600" dirty="0">
              <a:latin typeface="Arial Black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44706" y="163083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Forensics 352 – </a:t>
            </a:r>
            <a:r>
              <a:rPr lang="en-US" dirty="0" err="1" smtClean="0">
                <a:solidFill>
                  <a:schemeClr val="tx1"/>
                </a:solidFill>
              </a:rPr>
              <a:t>O’Dette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9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26878" y="2341656"/>
            <a:ext cx="7091362" cy="4032250"/>
          </a:xfrm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5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830"/>
            <a:ext cx="8229600" cy="4285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2.  Photography</a:t>
            </a:r>
            <a:endParaRPr lang="en-US" sz="2595" dirty="0" smtClean="0"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400" dirty="0">
                <a:latin typeface="Comic Sans MS"/>
                <a:cs typeface="Comic Sans MS"/>
              </a:rPr>
              <a:t>Photos should include:</a:t>
            </a:r>
          </a:p>
          <a:p>
            <a:pPr lvl="1">
              <a:defRPr/>
            </a:pPr>
            <a:r>
              <a:rPr lang="en-US" sz="2400" dirty="0">
                <a:latin typeface="Comic Sans MS"/>
                <a:cs typeface="Comic Sans MS"/>
              </a:rPr>
              <a:t>Overall view of </a:t>
            </a:r>
            <a:r>
              <a:rPr lang="en-US" sz="2400" u="sng" dirty="0">
                <a:latin typeface="Comic Sans MS"/>
                <a:cs typeface="Comic Sans MS"/>
              </a:rPr>
              <a:t>scene</a:t>
            </a:r>
          </a:p>
          <a:p>
            <a:pPr lvl="2">
              <a:defRPr/>
            </a:pPr>
            <a:r>
              <a:rPr lang="en-US" dirty="0">
                <a:latin typeface="Comic Sans MS"/>
                <a:cs typeface="Comic Sans MS"/>
              </a:rPr>
              <a:t>At various </a:t>
            </a:r>
            <a:r>
              <a:rPr lang="en-US" u="sng" dirty="0">
                <a:latin typeface="Comic Sans MS"/>
                <a:cs typeface="Comic Sans MS"/>
              </a:rPr>
              <a:t>angles</a:t>
            </a:r>
          </a:p>
          <a:p>
            <a:pPr lvl="2">
              <a:defRPr/>
            </a:pPr>
            <a:r>
              <a:rPr lang="en-US" dirty="0" smtClean="0">
                <a:latin typeface="Comic Sans MS"/>
                <a:cs typeface="Comic Sans MS"/>
              </a:rPr>
              <a:t>Include </a:t>
            </a:r>
            <a:r>
              <a:rPr lang="en-US" u="sng" dirty="0" smtClean="0">
                <a:latin typeface="Comic Sans MS"/>
                <a:cs typeface="Comic Sans MS"/>
              </a:rPr>
              <a:t>near </a:t>
            </a:r>
            <a:r>
              <a:rPr lang="en-US" u="sng" dirty="0">
                <a:latin typeface="Comic Sans MS"/>
                <a:cs typeface="Comic Sans MS"/>
              </a:rPr>
              <a:t>by</a:t>
            </a:r>
            <a:r>
              <a:rPr lang="en-US" dirty="0">
                <a:latin typeface="Comic Sans MS"/>
                <a:cs typeface="Comic Sans MS"/>
              </a:rPr>
              <a:t> areas</a:t>
            </a:r>
          </a:p>
          <a:p>
            <a:pPr lvl="1">
              <a:defRPr/>
            </a:pPr>
            <a:r>
              <a:rPr lang="en-US" sz="2400" dirty="0" smtClean="0">
                <a:latin typeface="Comic Sans MS"/>
                <a:cs typeface="Comic Sans MS"/>
              </a:rPr>
              <a:t>Evidence</a:t>
            </a:r>
          </a:p>
          <a:p>
            <a:pPr lvl="2">
              <a:defRPr/>
            </a:pPr>
            <a:r>
              <a:rPr lang="en-US" dirty="0" smtClean="0">
                <a:latin typeface="Comic Sans MS"/>
                <a:cs typeface="Comic Sans MS"/>
              </a:rPr>
              <a:t>Start </a:t>
            </a:r>
            <a:r>
              <a:rPr lang="en-US" dirty="0">
                <a:latin typeface="Comic Sans MS"/>
                <a:cs typeface="Comic Sans MS"/>
              </a:rPr>
              <a:t>with general photos </a:t>
            </a:r>
            <a:r>
              <a:rPr lang="en-US" dirty="0" smtClean="0">
                <a:latin typeface="Comic Sans MS"/>
                <a:cs typeface="Comic Sans MS"/>
              </a:rPr>
              <a:t>and </a:t>
            </a:r>
            <a:r>
              <a:rPr lang="en-US" dirty="0">
                <a:latin typeface="Comic Sans MS"/>
                <a:cs typeface="Comic Sans MS"/>
              </a:rPr>
              <a:t>get more </a:t>
            </a:r>
            <a:r>
              <a:rPr lang="en-US" u="sng" dirty="0" smtClean="0">
                <a:latin typeface="Comic Sans MS"/>
                <a:cs typeface="Comic Sans MS"/>
              </a:rPr>
              <a:t>detailed</a:t>
            </a:r>
            <a:endParaRPr lang="en-US" u="sng" dirty="0">
              <a:latin typeface="Comic Sans MS"/>
              <a:cs typeface="Comic Sans MS"/>
            </a:endParaRPr>
          </a:p>
          <a:p>
            <a:pPr lvl="2">
              <a:defRPr/>
            </a:pPr>
            <a:r>
              <a:rPr lang="en-US" dirty="0">
                <a:latin typeface="Comic Sans MS"/>
                <a:cs typeface="Comic Sans MS"/>
              </a:rPr>
              <a:t>Include </a:t>
            </a:r>
            <a:r>
              <a:rPr lang="en-US" u="sng" dirty="0">
                <a:latin typeface="Comic Sans MS"/>
                <a:cs typeface="Comic Sans MS"/>
              </a:rPr>
              <a:t>rulers</a:t>
            </a:r>
            <a:r>
              <a:rPr lang="en-US" dirty="0">
                <a:latin typeface="Comic Sans MS"/>
                <a:cs typeface="Comic Sans MS"/>
              </a:rPr>
              <a:t> for scale (if size is significant)</a:t>
            </a:r>
          </a:p>
          <a:p>
            <a:r>
              <a:rPr lang="en-US" sz="2400" u="sng" dirty="0">
                <a:latin typeface="Comic Sans MS"/>
                <a:cs typeface="Comic Sans MS"/>
              </a:rPr>
              <a:t>Videography</a:t>
            </a:r>
            <a:r>
              <a:rPr lang="en-US" sz="2400" dirty="0">
                <a:latin typeface="Comic Sans MS"/>
                <a:cs typeface="Comic Sans MS"/>
              </a:rPr>
              <a:t> can also be used with narration.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127" y="274638"/>
            <a:ext cx="4591087" cy="91265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Photography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4" name="Picture 9" descr="dead_g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638"/>
            <a:ext cx="42672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3175853"/>
            <a:ext cx="5430982" cy="368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5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830"/>
            <a:ext cx="8229600" cy="47832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3000" b="1" dirty="0" smtClean="0">
                <a:latin typeface="Comic Sans MS"/>
                <a:cs typeface="Comic Sans MS"/>
              </a:rPr>
              <a:t>3. Sketches</a:t>
            </a:r>
            <a:endParaRPr lang="en-US" sz="2162" dirty="0" smtClean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defRPr/>
            </a:pPr>
            <a:r>
              <a:rPr lang="en-US" sz="3000" dirty="0" smtClean="0">
                <a:latin typeface="Comic Sans MS"/>
                <a:cs typeface="Comic Sans MS"/>
              </a:rPr>
              <a:t>Done </a:t>
            </a:r>
            <a:r>
              <a:rPr lang="en-US" sz="3000" u="sng" dirty="0" smtClean="0">
                <a:latin typeface="Comic Sans MS"/>
                <a:cs typeface="Comic Sans MS"/>
              </a:rPr>
              <a:t>after</a:t>
            </a:r>
            <a:r>
              <a:rPr lang="en-US" sz="3000" dirty="0" smtClean="0">
                <a:latin typeface="Comic Sans MS"/>
                <a:cs typeface="Comic Sans MS"/>
              </a:rPr>
              <a:t> photos are taken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>
                <a:latin typeface="Comic Sans MS"/>
                <a:cs typeface="Comic Sans MS"/>
              </a:rPr>
              <a:t>Used to </a:t>
            </a:r>
            <a:r>
              <a:rPr lang="en-US" sz="3000" u="sng" dirty="0" smtClean="0">
                <a:latin typeface="Comic Sans MS"/>
                <a:cs typeface="Comic Sans MS"/>
              </a:rPr>
              <a:t>supplement</a:t>
            </a:r>
            <a:r>
              <a:rPr lang="en-US" sz="3000" dirty="0" smtClean="0">
                <a:latin typeface="Comic Sans MS"/>
                <a:cs typeface="Comic Sans MS"/>
              </a:rPr>
              <a:t> photos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>
                <a:latin typeface="Comic Sans MS"/>
                <a:cs typeface="Comic Sans MS"/>
              </a:rPr>
              <a:t>Rough Sketch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95" dirty="0" smtClean="0">
                <a:latin typeface="Comic Sans MS"/>
                <a:cs typeface="Comic Sans MS"/>
              </a:rPr>
              <a:t>drawn at the crime scene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95" dirty="0" smtClean="0">
                <a:latin typeface="Comic Sans MS"/>
                <a:cs typeface="Comic Sans MS"/>
              </a:rPr>
              <a:t>contains an accurate depiction of the dimensions of the scene </a:t>
            </a:r>
            <a:endParaRPr lang="en-US" sz="2000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defRPr/>
            </a:pPr>
            <a:r>
              <a:rPr lang="en-US" sz="3000" dirty="0" smtClean="0">
                <a:latin typeface="Comic Sans MS"/>
                <a:cs typeface="Comic Sans MS"/>
              </a:rPr>
              <a:t>Finished Sketch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>
                <a:latin typeface="Comic Sans MS"/>
                <a:cs typeface="Comic Sans MS"/>
              </a:rPr>
              <a:t>precise rendering of the crime scene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>
                <a:latin typeface="Comic Sans MS"/>
                <a:cs typeface="Comic Sans MS"/>
              </a:rPr>
              <a:t>drawn to scale</a:t>
            </a:r>
          </a:p>
          <a:p>
            <a:pPr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4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5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18" y="1603121"/>
            <a:ext cx="8682314" cy="2498015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Measurement Method – </a:t>
            </a:r>
            <a:r>
              <a:rPr lang="en-US" sz="2800" b="1" u="sng" dirty="0" smtClean="0">
                <a:latin typeface="Comic Sans MS"/>
                <a:cs typeface="Comic Sans MS"/>
              </a:rPr>
              <a:t>Baseline</a:t>
            </a:r>
            <a:r>
              <a:rPr lang="en-US" sz="2800" b="1" dirty="0" smtClean="0">
                <a:latin typeface="Comic Sans MS"/>
                <a:cs typeface="Comic Sans MS"/>
              </a:rPr>
              <a:t> 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Comic Sans MS"/>
                <a:cs typeface="Comic Sans MS"/>
              </a:rPr>
              <a:t>Choose a </a:t>
            </a:r>
            <a:r>
              <a:rPr lang="en-US" u="sng" dirty="0" smtClean="0">
                <a:latin typeface="Comic Sans MS"/>
                <a:cs typeface="Comic Sans MS"/>
              </a:rPr>
              <a:t>reference</a:t>
            </a:r>
            <a:r>
              <a:rPr lang="en-US" dirty="0" smtClean="0">
                <a:latin typeface="Comic Sans MS"/>
                <a:cs typeface="Comic Sans MS"/>
              </a:rPr>
              <a:t> point and line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Comic Sans MS"/>
                <a:cs typeface="Comic Sans MS"/>
              </a:rPr>
              <a:t>Locate items based on their </a:t>
            </a:r>
            <a:r>
              <a:rPr lang="en-US" u="sng" dirty="0" smtClean="0">
                <a:latin typeface="Comic Sans MS"/>
                <a:cs typeface="Comic Sans MS"/>
              </a:rPr>
              <a:t>distance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u="sng" dirty="0" smtClean="0">
                <a:latin typeface="Comic Sans MS"/>
                <a:cs typeface="Comic Sans MS"/>
              </a:rPr>
              <a:t>compass</a:t>
            </a:r>
            <a:r>
              <a:rPr lang="en-US" dirty="0" smtClean="0">
                <a:latin typeface="Comic Sans MS"/>
                <a:cs typeface="Comic Sans MS"/>
              </a:rPr>
              <a:t> direction in relation to reference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u="sng" dirty="0" smtClean="0">
                <a:latin typeface="Comic Sans MS"/>
                <a:cs typeface="Comic Sans MS"/>
              </a:rPr>
              <a:t>Record</a:t>
            </a:r>
            <a:r>
              <a:rPr lang="en-US" dirty="0" smtClean="0">
                <a:latin typeface="Comic Sans MS"/>
                <a:cs typeface="Comic Sans MS"/>
              </a:rPr>
              <a:t> distances in a measurement reference table</a:t>
            </a:r>
          </a:p>
          <a:p>
            <a:pPr marL="1485900" lvl="2" indent="-571500">
              <a:lnSpc>
                <a:spcPct val="90000"/>
              </a:lnSpc>
              <a:buFont typeface="+mj-lt"/>
              <a:buAutoNum type="romanUcPeriod"/>
              <a:defRPr/>
            </a:pPr>
            <a:endParaRPr lang="en-US" b="1" dirty="0" smtClean="0">
              <a:latin typeface="Comic Sans MS"/>
              <a:cs typeface="Comic Sans MS"/>
            </a:endParaRPr>
          </a:p>
          <a:p>
            <a:pPr lvl="2">
              <a:lnSpc>
                <a:spcPct val="90000"/>
              </a:lnSpc>
              <a:buNone/>
              <a:defRPr/>
            </a:pP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81453"/>
            <a:ext cx="1093153" cy="1005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5" t="37499" r="57164" b="17065"/>
          <a:stretch/>
        </p:blipFill>
        <p:spPr bwMode="auto">
          <a:xfrm>
            <a:off x="386501" y="3889828"/>
            <a:ext cx="3636630" cy="30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34077" r="50000" b="30208"/>
          <a:stretch/>
        </p:blipFill>
        <p:spPr bwMode="auto">
          <a:xfrm>
            <a:off x="4252686" y="4281714"/>
            <a:ext cx="4891314" cy="26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2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5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18" y="1630830"/>
            <a:ext cx="8682314" cy="4243688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Comic Sans MS"/>
                <a:cs typeface="Comic Sans MS"/>
              </a:rPr>
              <a:t>3.  Sketches (continued)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Rough Sketches MUST include:</a:t>
            </a:r>
            <a:endParaRPr lang="en-US" sz="800" b="1" cap="small" dirty="0" smtClean="0">
              <a:latin typeface="Comic Sans MS"/>
              <a:cs typeface="Comic Sans MS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>
                <a:latin typeface="Comic Sans MS"/>
                <a:cs typeface="Comic Sans MS"/>
              </a:rPr>
              <a:t>Dimensions of rooms, furniture, doors, &amp; windows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>
                <a:latin typeface="Comic Sans MS"/>
                <a:cs typeface="Comic Sans MS"/>
              </a:rPr>
              <a:t>Evidence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>
                <a:latin typeface="Comic Sans MS"/>
                <a:cs typeface="Comic Sans MS"/>
              </a:rPr>
              <a:t>Date, time, location, sketchers name, case number</a:t>
            </a:r>
            <a:endParaRPr lang="en-US" sz="2800" dirty="0">
              <a:latin typeface="Comic Sans MS"/>
              <a:cs typeface="Comic Sans MS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>
                <a:latin typeface="Comic Sans MS"/>
                <a:cs typeface="Comic Sans MS"/>
              </a:rPr>
              <a:t>Show a compass heading designating north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a top of sketch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81453"/>
            <a:ext cx="1093153" cy="1005840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65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898" y="274638"/>
            <a:ext cx="3868901" cy="13958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Rough Sketch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/>
          <a:srcRect b="18831"/>
          <a:stretch/>
        </p:blipFill>
        <p:spPr bwMode="auto">
          <a:xfrm>
            <a:off x="647536" y="1260764"/>
            <a:ext cx="4170362" cy="51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6597" y="2557926"/>
            <a:ext cx="353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Hand drawn with notes.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5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18" y="1644684"/>
            <a:ext cx="8682314" cy="3190742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Comic Sans MS"/>
                <a:cs typeface="Comic Sans MS"/>
              </a:rPr>
              <a:t>3.  Sketches (continued)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Final Sketches MUST include:</a:t>
            </a:r>
            <a:endParaRPr lang="en-US" sz="800" b="1" cap="small" dirty="0" smtClean="0">
              <a:latin typeface="Comic Sans MS"/>
              <a:cs typeface="Comic Sans MS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latin typeface="Comic Sans MS"/>
                <a:cs typeface="Comic Sans MS"/>
              </a:rPr>
              <a:t>A</a:t>
            </a:r>
            <a:r>
              <a:rPr lang="en-US" sz="2800" dirty="0" smtClean="0">
                <a:latin typeface="Comic Sans MS"/>
                <a:cs typeface="Comic Sans MS"/>
              </a:rPr>
              <a:t>ll features listed for rough sketch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>
                <a:latin typeface="Comic Sans MS"/>
                <a:cs typeface="Comic Sans MS"/>
              </a:rPr>
              <a:t>Legend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dirty="0">
                <a:latin typeface="Comic Sans MS"/>
                <a:cs typeface="Comic Sans MS"/>
              </a:rPr>
              <a:t>Assign each item a number or letter and list it in the legend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latin typeface="Comic Sans MS"/>
                <a:cs typeface="Comic Sans MS"/>
              </a:rPr>
              <a:t>S</a:t>
            </a:r>
            <a:r>
              <a:rPr lang="en-US" sz="2800" dirty="0" smtClean="0">
                <a:latin typeface="Comic Sans MS"/>
                <a:cs typeface="Comic Sans MS"/>
              </a:rPr>
              <a:t>cale</a:t>
            </a:r>
          </a:p>
          <a:p>
            <a:pPr lvl="2">
              <a:lnSpc>
                <a:spcPct val="90000"/>
              </a:lnSpc>
              <a:defRPr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81453"/>
            <a:ext cx="1093153" cy="1005840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7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850" y="274638"/>
            <a:ext cx="3440949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Final Sketch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0874" y="2070861"/>
            <a:ext cx="28059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Computer-aided drafting (CAD) is often used.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2050" name="Picture 2" descr="http://3.bp.blogspot.com/_LD2jUtWFAws/TP_AWq1vLtI/AAAAAAAAAsQ/kIspDg2JYKg/s1600/crimeScene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" y="274638"/>
            <a:ext cx="4970607" cy="64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0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Search &amp; Secure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830"/>
            <a:ext cx="8229600" cy="489745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027" b="1" u="sng" dirty="0">
                <a:solidFill>
                  <a:srgbClr val="C0504D"/>
                </a:solidFill>
                <a:latin typeface="Comic Sans MS"/>
                <a:cs typeface="Comic Sans MS"/>
              </a:rPr>
              <a:t>Grid method</a:t>
            </a:r>
            <a:r>
              <a:rPr lang="en-US" sz="3027" dirty="0">
                <a:latin typeface="Comic Sans MS"/>
                <a:ea typeface="Arial" charset="0"/>
                <a:cs typeface="Comic Sans MS"/>
              </a:rPr>
              <a:t>—</a:t>
            </a:r>
            <a:r>
              <a:rPr lang="en-US" sz="3027" dirty="0">
                <a:latin typeface="Comic Sans MS"/>
                <a:cs typeface="Comic Sans MS"/>
              </a:rPr>
              <a:t>basically a double-line search (effective, but time-consuming).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27" b="1" u="sng" dirty="0" smtClean="0">
                <a:solidFill>
                  <a:srgbClr val="C0504D"/>
                </a:solidFill>
                <a:latin typeface="Comic Sans MS"/>
                <a:cs typeface="Comic Sans MS"/>
              </a:rPr>
              <a:t>Line or strip method</a:t>
            </a:r>
            <a:r>
              <a:rPr lang="en-US" sz="3027" dirty="0" smtClean="0">
                <a:latin typeface="Comic Sans MS"/>
                <a:ea typeface="Arial" charset="0"/>
                <a:cs typeface="Comic Sans MS"/>
              </a:rPr>
              <a:t>—</a:t>
            </a:r>
            <a:r>
              <a:rPr lang="en-US" sz="3027" dirty="0" smtClean="0">
                <a:latin typeface="Comic Sans MS"/>
                <a:cs typeface="Comic Sans MS"/>
              </a:rPr>
              <a:t>best in large, outdoor scenes.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27" b="1" u="sng" dirty="0" smtClean="0">
                <a:solidFill>
                  <a:srgbClr val="C0504D"/>
                </a:solidFill>
                <a:latin typeface="Comic Sans MS"/>
                <a:cs typeface="Comic Sans MS"/>
              </a:rPr>
              <a:t>Zone method</a:t>
            </a:r>
            <a:r>
              <a:rPr lang="en-US" sz="3027" dirty="0" smtClean="0">
                <a:latin typeface="Comic Sans MS"/>
                <a:ea typeface="Arial" charset="0"/>
                <a:cs typeface="Comic Sans MS"/>
              </a:rPr>
              <a:t>—</a:t>
            </a:r>
            <a:r>
              <a:rPr lang="en-US" sz="3027" dirty="0" smtClean="0">
                <a:latin typeface="Comic Sans MS"/>
                <a:cs typeface="Comic Sans MS"/>
              </a:rPr>
              <a:t>most effective in houses or buildings (teams are assigned small zones for searching).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27" b="1" u="sng" dirty="0" smtClean="0">
                <a:solidFill>
                  <a:srgbClr val="C0504D"/>
                </a:solidFill>
                <a:latin typeface="Comic Sans MS"/>
                <a:cs typeface="Comic Sans MS"/>
              </a:rPr>
              <a:t>Spiral method</a:t>
            </a:r>
            <a:r>
              <a:rPr lang="en-US" sz="3027" dirty="0" smtClean="0">
                <a:latin typeface="Comic Sans MS"/>
                <a:ea typeface="Arial" charset="0"/>
                <a:cs typeface="Comic Sans MS"/>
              </a:rPr>
              <a:t>—</a:t>
            </a:r>
            <a:r>
              <a:rPr lang="en-US" sz="3027" dirty="0" smtClean="0">
                <a:latin typeface="Comic Sans MS"/>
                <a:cs typeface="Comic Sans MS"/>
              </a:rPr>
              <a:t>may move inward or outward (best used where there are no physical barriers).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308"/>
            <a:ext cx="8212258" cy="8806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Systematic Search Methods</a:t>
            </a:r>
            <a:endParaRPr lang="en-US" dirty="0"/>
          </a:p>
        </p:txBody>
      </p:sp>
      <p:pic>
        <p:nvPicPr>
          <p:cNvPr id="4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5963" y="1636240"/>
            <a:ext cx="7031397" cy="5221760"/>
          </a:xfrm>
          <a:noFill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the top reasons for committing a crime?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Money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Revenge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Emotion – love, hate, anger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4776" y="1310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04A7B"/>
                </a:solidFill>
                <a:latin typeface="Arial Black" charset="0"/>
              </a:rPr>
              <a:t>The Crime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QSEBQUExQVFBUUFBQYFRUWFBcVFBYVFxgZGBQXFxcYHSYeGBkjGhYYHy8gIycpLCwsFh4xNTAqNSYrLCkBCQoKDgwOGg8PGi8lHyQsLCwpLCwsLCwsLCwpKSksLCksKSwsLCwsLCwpLCwsLCwsLCwsLCwsKSwsLCksKSksLP/AABEIAPIA0AMBIgACEQEDEQH/xAAcAAABBQEBAQAAAAAAAAAAAAAFAAEDBAYHAgj/xABFEAACAQIEAwUEBwQIBgMBAAABAhEAAwQSITEFBkETIlFhcTKBkaEHI0JScrHBFGKC0TNzkqKy0uHwFiRDk7PCFWPxg//EABoBAAIDAQEAAAAAAAAAAAAAAAADAQIEBQb/xAAvEQACAgEEAAUDBAEFAQAAAAAAAQIDEQQSITEFEyJBUTJhcTNCgZGxNFKhwdEj/9oADAMBAAIRAxEAPwDdNSinNKu6jz42WmivVNQAopxTU4oAelSpqAFNKlTTQApp6akaAHpU1KgB6VNT0AKaanppoJFVTiTdz1ZR85/SrVDuMnuosxmuDX8Ks36Um94rl+B+mWbYr7orTQ7iJ7w9P1NW+wP3m+J/nQ/iNkhhDHbrr18682z1xY4bs3uq5VbD4ZlEBvCe6N6kyP8AeH9mjAZB3MzfUjzdfyJ/SsyHO0mPCdPhR/mcMLaSRq/3fI+fnWdWaZHoXLs68dz+R0I9aY1Z4nELoMzMoBgTA7x19FPxqtXe09vmRyeX1VPkzxkempUq0GUVKlSoAVKlSoAVNSqLFYpLaF7jKijdmIAHvNAEs0qADmrtCBh7L3c3ss31SMOpXMMxX94qF86M4Q3Mo7UIG8ELMo8pYAk+4VSM4y6LyrlH6ialSpVcoKnpqQoARpU9NQSMaF8Yfv2gAT/SNpHQBep/+w0UihXFQe0WCAezeJEj2knTTwrNq3ipmzQrN8Sqb3irfAH8iao8Ru6row06g/pNEgKocRHeHp+teeZ6osWb5Kjut18PHzM16lz0C+vePwBgfGh124RhTBI7jMCJB9uV/OieHeUUnqqn4ipKoBc05stsEg95vskdB+8fGs+tbHjHDu2SBoymRO3mKx43q8XwVkuTsHG5ARh9knfUarFPewcIzFphdIGUT0nUz6fnUnGVm3/EP5VLjdLRHkB7yQB8zT67Zr0p8GO6muS3tc4KZFeWBgxvGk7T0nyqSKaK72TzJnLvNvYXMmLsvYB9m6p7Ww38agMvoVEUes3ldQykMrCQykFSPEEaGmxeDW4hVxIPxHgR4EVixh7uCd2sahTN7D6hHU6i7aH2CRrA2IYa5YrNO11PMujTXUrV6e17fJuYpRVThHFreJtC5aMg7j7Sncqw6H5HQiQRVwinqSayjO008MB8zcxrhLYJGZ3JyJtIUSxJ6KNNf3hvtWdwvDbuJuq+JKveYFrdlv6KwnVjbnU9MvU7ncrFxK5+08Wg6pYOWP6rvN8brAeiitBhLH/Noy75XL6A9zLlBJ3nMVA12D+dcuy523Kv2ydaulU0uz92AxguHraUgSSdWc+0x8SfyA0GwFWYr1FKK6iwlhHKbbeWeYpRXqKUVOSp5ininiqWO43YsGLt63bJEgO6qSNRIB1IkHao3EpN9FzLSis5e+kTAqYF0uR9y3cYfHLHzrzZ+kbBMYzuvm1q5HxUGo3Iv5U/g0kUJ4kfrh5Wx82P+WiWExaXUD22V0bZlIIPvFDeJr9cPO2Pkx/zfOs2rf8A8ma9AsXrP3/wQVXx3se8fnU9Vse3dHqK4R6cFYtj+y7j+iUfBwD/AL8qLcOabNs/uL+VAuMJGHsH0HxUt8Z/OjPBz/y9v8P6mrPoqi4awHWt+awHWiJEjtGO/wCn/WL+teseO4PJkJ9Jj9Z91WCoMSJjUeR8ahxv9G3pTocSTM1vMGvsytFLLUpWmy13MnlyLLWY47cZcbaj2WskMI/fJXXcmRt0Gc9ddXFZHnvmPDYU2Tdb6wtogGZjaYjOx8ACAwPUoQNyRn1K3VtGnSPbamAsXebAYoXrYm3d9u2NASNWXyOpZfA5htNb0cSt9kt7MOzYKVbXXPAUAbliSAF3kxvWZ4jhFxOGIUhgyhrbAyMw1Qg+B29CawdzmG6q2rAfJka49uZkM4IMfvISxHgbhI1ArBptQ604s6Wp0ysakgnwDiqi/iLzSTDGAJOa7cZ8v4oT3AEnQE1sMLx/D4W0HxNwWnvNrn9skbDs0zMiKDENB1lgCxFZTl7h9mzhHv3z3S0yfuo0AQN81zWOsLM0EuYlMZjLBPZpbW6pFvuCFBk5iPTbpVKrVCTlgZbS7IqOeDp+A5rFyX7K4LZYhXCg90GM7DNmg7wqmB1JmD6EEAggggEEagg6gg+FcX5j51IvWmw11buUnNhuyLWyNgWcHvsRByros7yDWs5T+k5L2It4RsM2GYggDN3Q4GbLlKgqDrHurfTdJ/Wc6/TxX0fyb7LSy16initWTHghu3AqlmICqCSToABqST0AFci5x5tfGuLNq39VPcm3mu3J2IEZgDuFWCRqT9kdIxQTGLewzMUK3QLij2ntK6tp1yuuhI2k+VPwDly2L11sKqO5c9rfdgVtzqLShNdFK9xYgBZbYUuU1jOeDTTHa+uTjeJ4BiLTKhsvnKZ8kZnVNdSqA5djpptqBVYqRoQQQYIIIIMxBB1BnSK6R9I/HL+DxNlLOLLXAjdrbW2ospMZCVJJLxJ1JiE2ky/0YcDtPbOKf6y92jrrr2ZEEkTu7Bg2beGgdZmEsrJrlOUI5kTfRpwm/ZS6bqNbS4UZFeAZAIZspOZZGXcCctaDjiQbR65mX1BUsfmi0ay0I5gGtn8b/wDjal3/AKUjPp5OWoi/uDaqcRPdHrVw0O4s+gHr8TAHzrhs9KDOOiMPYH4f8FEeXnJw6z0LAegP+tVOZrX1SfusB8VP8vnUvK9ybRHg5+YB/nV/YquwyKxfFMEbV0jcHvD0JNbSs5zPb+stnxEeeh/1qIkyXB1eoMWhKEDfT8wanqvjrmW05HRTTU8PJnaysEBxY6hx/wDzcj4gEfOnTEKSACZMxKsJjfcD4VQ4TiWDFBBkEgGQJBE6gGNJ+FGL1kMIYTrI6EHoQdwfMVpjq2+0YJ+HRXTIytcT5p4O3/EloYhDctX71goCJVrfdXLHUKQQR5eddpsghipOYBVIJHe1LAgkaGMu8Df31MbIJBgEjYwJE6GPDStTasimjneqmTiwLiuXlnNZItE7rlm0fMqIynzUjzBrgvO90NcZxGt65qpkb9PWJ9Sa7FxriQusxczYtvlKfZgb3boHtCYIU6BTmIM6Zz6QeGC/gGKx9VFxIIghZDAHbVSdvAVgtnBz9KOlRXNV+p/hHOWwSkqL99m7oyyxy+YBMjT3b164xywUw37RbtuLYKjtCGyHNtlY6NPlR7h3N2DaxZ7a2hv2lUFnt5laO6DARg/dAJDAeRmKn5u5zbilu3hLAZznUhbds27QAkTBJYgT1hQJ06jLN3KyKiuPdt/9D/Tg9/Rti7/7JcSwqoGuBWxOUB0YhmKqR3nlE2kZZ3GYQ3M9trXGcHeLPdZjaZtEDHs3ggBQo9gAD03rR2OXTbc9kezDMXdg7BcxEZgggZo0EZQBPv8AWI5YW4wuXS150QhQzAGOgBAABY7sAPKNSWxulnl8eyI8lYfHJc+kb6QhgrIt2SDiLqgqdxbQ7XCPE/ZB9emt/wCi7G3r3Dbdy87OzPdhnJLFQ5AknfUEe6uTWvo8xl++DcVLXaXAAMyk67hFUnRVk6kQFJJr6A4VwtMPZt2bYhLaBV8YHU+Z3Pma6NdjnLJzLq1XHb7mY5p4UFu9qyB7TgZyVzdncUBQxEGFZIUnYFBPtVmbPF7uAS5ZwrNOLuvdULbKuZgQr6ZUEe0uu/hp0PmXHNYwty6jZSgBnJnOpCgAFgJJIEmQPA1x3Ecfuy10uM7e0xGYtGgzu3eKjwGVfBRXK1dGyxzrby/bPH5+f6OvodRvrULEsR9/f8fH9ml/4atOD2ttc7al1uXCxY+0czGSZ6mZrS/R5w4WLN62CWIvklj1DW7ZTbYhYB89eoFc7/4rukD6wAabW4BHrG3oa6hyHiXuYQO9tLYZiUKTFxdPrCGLGSZEkmQAdopfhdeohY3ZPK+OX/PIzxa2idSVcec98L/Afy1leJYvNfYsxAtsyKJ7sDRm2gkkHXw06Vp8bihats5BOUbCJJJAAE6akga1i7KKwEk5t2GYghm1bSZGpNdTVT9O05vh9eZub9iwLqnYg+hBodi3m8g1gHXQnRdeg+9lFXTZB6z5GH/PX51AOHgXCxA9kRlUjUnvaAmdh8a5x2irx8h7BCmSCGjrA309DVLlW73nXxAPwMfrRe7hcylezUBgRvDQRHRTB95rM8JslMTlJCxnX2iuuwEgVZdYKvOcmzNBuLWpxGH9fyINXMtwdWPoVP6E/KvLYfO9tixm2xMEDUEeQHgNwKhFmzfXGadAf7IP/sKrcRB7G5JHsn7MH03q47jr+RqDEQUaFkwY7vkY1MUwQZ7Aqq3FMOZJEBmB1H4hRwIPspdH8bKPm4E1nbyuLjqGEAggxrlbaBMdDqTWi4e7tbU5wTsZTWRp0YflVI8cF5LPJ5srkuyQwFxQss2bvKSVGbMdw7aH7ojwoiBVZ7TEQShB0I7MmR5y8VQu41rDZQ3aCNn+z5BhrEeM+ta67lFYZzb9LKct0TPY7D/s2K7JVYpcVrgI7zEjLnJA1aNSYGgy9NRDbGHnMosz1YC3PvI2NbF07UIzW7bZWDoS5lWGxU5JB3HxG1e3FsmbltQ3iUDz6Pl/ODS5Vwm8pkxstrjiUTm6cK4dmIFvC5uuls/6e6rB4RYCM1ohUks3Z5WUhQdMo7piNAQQIiKj+k3iNxylvNFol/q1iXRMoLXDuFLPog0hJM5gFx+DxDWmDWjlI8B3SPBl2YeXwjek2La8ZNFcnJZawdG5d4Jh7wV7l0m4xVuxTEEBGKyoMHM9zKwzEECRAEDUqeTVUnsbhtK2WQEDtoANHc+U94NqT4xWT5X40oEWG7G6FGa0SbiMo+6GMlPwlSOvnp8P9IOGkLeJtPGvdZ7R6StxRtI+0FIOhArTCVcljBisjdF7kwvw7gtuzqss5EG45zORvE6BRP2VAHlV40Huc4YTTLicOSfG8gAHUnX5dSRWf439INhJ7KMVciBl0sIPNzMnxyyTA2imuxQXAqFE7HlhD6SMYLfDrs7u1tVHic6sY/hVj7q44bd0aKVHqDp5TOvwq7xLilzE3M1xs0HoMttQDOW2o0GoEnU6akmBXisdtm95N9NXlrGSK0jKAO7p6+/3127k82zgbHYhgmUgB4zyGYOWjQkuGMjTwriV4d06xsfgZ/Su84Xh6WkVLYKKgCqASNF0Gm06eFTTPblkX0uxYTK/MoPYadbln4dopP5UCKA7gH1E0R5humbSZiZLMQQv2VIGoAO70PFF09z4H6Sp1wwzybKnTKPgKpf/ACllSQGGhhiqMUUjfMyqVEeZ0qvicUbxIUkWtiQYN3xAI2t+Y1bpp7Ud+52apAAGe2gAEABmCgADbUj4UyujcsyKXatReIrIZmsrzJZC3pGmZQT6yRPyFH+EH6hPDvAfhDMF/ugUH5rt9+2fFSPgZ/Ws/TwbM5jku8u417gfOZhhr6jb5fOjAoNyxbiyT95z8gB/OjIqr7LLo2lNNPXgoJnrtPWPCmGcBcWwmTszprmQmN4Oa3PooYVZ4Hd9pfQj8j+lWeL4cvagbhlYe7f5E0H4Zist4DoRB95gfkaq+xi+k0lBeP2ssXB5BvdGvwn4UaqHFYUXEKnYg+7SJ+dS1kqnhklsAAAaAAQPLpT0OtXil1VcwOyUE9MylgYn0+dX0uBhIMg1JDQG5l5bGKXeGFq6ikiQDcNtgfc1pfcTXGGRkORxldSVYeDqcrLPjIPrX0Ca43z1hAmPviNHKXI6d9Bm/vBqrLoq0A5ggiQQQQQYIPQgjUGmxmJd7mdgGJEMwADHTQkDQnQajXy0EX+GcBa9bY23BZGgo+kgiVIcDTqNQfZ3FQ3uG3UJzWrgyxJCllEzBzJKgGD16VTkgpG+PMnwgz89vfXtLD3CFgksQAiSzMTsNNSfIfOme8AJJGnmK6F9GXBLqB7960qZwOyJ/pch9rrCqdOgLTroAKlLIHjlz6NdA+K8osIdB+Nxv+FdPM0uZ+SMNaVWt9orXL6KFFzuAElrmURmjIrddK6BWQ5mxXaYlU+zYUkn/wCy4B/ht/8Alp9ccySKWvZBsq8pciWSlrE3C1zMFuJbPsLPeSdy8aRJA01BrbX74RSTtQzlO6DgrAB1S2tth4PbGRgfOV+YqXjZ7i/i/Q1SXA2GGkA8XeL3ix6J8Mx2/uUM4lfLt2S7QDdI3CnZB5trPgs/eBr3iccLYuOQSSQEH3zCqqg7auSPLehuJJt2jJzO7AMRuzuQDHh4DwAUdKZTXueX0hWpu2R2rtluzdB22jSPu7A+QMGB4D4UeLsS1lF9o3Aw/h9n++V+Bq7hrWVdYk6tG0+A/dA0HkBUnC7QdmukA97LbJ6KmZWI9WZx6AVqtnsiYKK/MngIYewERVGyqFHoBA/KgfNf/T/i/wDWj9Zvmpu+g8FJ+J/0rnLs7b6C3AljD2/ME/Ek0QWhfLzzh0M7SPgTHyI+AoqtVfZK6NlSpyh8PnFMbbeC/E/5avuXyZsjGsi1+L0+IkaTJDTsPxCtPisDcdYzIusiFY7eeYflUXDeEG05cuD3SsBSNyp3zH7tUc0WU0kUP/l7v3D/ANq5SHE733G/7L/yrRU0VTzGRv8AsZrEpdvXARaIAQzmlRMiIzAeJ+FS4fD4lNAungWQj/FRbH8Us2ADeu27QO2d1SfSTrXvCY+3dXNadLi/eRldfSVMUbn2RvZStXb32rU+YdB8s1cz+kgzjtRB7C1IkH7V2NvKut38QqKWYhVUSWYgKB4knQCuI808WXE4y9dQ5kJCodRKIoUHXoSGPvqyk2iM5Zc5KeLl0eKIfgzD/wBq2nLti6cVddSmQW1WCzByWhgdFIjusKx/JViWut4BF9/eY/LL8a3PLTxfvf1dj/FeozjkGFcRwoXD37dh/wAaZz8WWpbOEKKFQW0UCAqqQAPAAEACrPajxFMb6+NL837hyQNYf76DUa5D/nrnSYg5GuNuTcd9I70ksI8oj0ArpLYgedcjwaPhLzYS/qCWNlztcViZE+ZJPqWXwnZo7FKT5M2pi3Eo8rc6XrOIDOQUukdoMugnQEBSJKjQdSBlJMjL1HjmGZsOzi4CFRmGVDDAjoc53Gx864lxTh5s3GtnYaofFD7J9REeqmt9wHmxrnDeyCntPYVolE1BYProF1gdVZB4xp1VXUoBXYo/g8PbVrxygBLJyjzuRDGTqQinKPNm8Kge4Td1iEjKo63HBCyepCSx8A43inyEZbNsSdJJJmCe9cYLr1JklQTtJNQYHSDJYKj3CWMsTcJFuT49mhHvq8Eo+lGaxubc2EMW5CwvtsQqfibSfcJb0U0Vw9kIqoohVAUegEChmCtZrwn/AKSSf6y5I+Shv+5RYVl1Esyx8HQ0cNsN3yPNZTmZ/rvRF/U/rWrrHcyN9e/oo+Q/nSI9muXQZ5Wb/l/Rj8wDRtelBuWP6D+NvyFGU3qH2SujZ/tY8DTftY86rVXxmNS0uZzA6Dck+AHU1zfNmxG1BH9rHgaX7WPOqGHxK3FDIQynYj5jyI8KFYvjDC59XBVNCCNHP2obcRtOuubQ6UKybDajRNi/AUB5p5rfCoOzs9oxDMWaVs21WBmd/GSAFBlunSbeF4ilwaGG+62jfDr6ia5/z3xJ8Q11EJWzhSqsw+1fc5QB5r3vTI56rV63KUuSJJYAPFuZMRi5N829iAEtWwyjcAXCpdfH2qr8G4ncwt0XbbHMPaEwHXqreIPnMHUbVDasklVQFixCqoEsxOwA6n/UmtPh/o4vZbrX2AUWmKqhks/ZkgFugDaE9Y0ganXKaXZXAN5o5ofGvILCyD9Wh006Ow6ud/3dh1JEKIH6D5AUybD0FHOVOHdpeNw+zaiB43Dqv9ka+pXwqUscIk0/A+H9hYVT7R7z/iO49whf4aNcvpJvP4uqD0tjX++zj3UMxWJK5VXW5cbLbXxY9T+6oliegB8q0mBwgtW1QSQoiTuTuzHzJJJ8zWe+Xpx8lkesTiltrmdgo8/08dvlVPCcetXGyhoaQACRJzAlTpI1g1cxGGW4uV1VlPRgCPnVbC8Fs23NxLYVjOomdd+v+9KyrbjnssXao8Y4LaxVvJeXMNwdmU+KtuD/ALM1fpVVScXlA1k5NzpwU2itprgcqoe1ceEuZS2RkY+y0EKZ0ka/ZNA+VcetnEBL5dbTnLchihRujGNRlMzsYJ6rWr50tnEcUSwsSVsW4I+8Wdm9yvPuoFwPlIY25dQXMj20BViS4MNlAcbjQCCDpl67V26tZmG23+zM6Mcx/o3nEuVURWawFUZWYgliSQCZzaljHUmszgzNt4+/ZtD0UWlPzL1puT8Di7dq7hsUJVFC2boIYMjBgVnfu6RIBgx0FAFwTWkVHEOHwpceDMlkt/eJqujm1OUG8/cVqF6Uy5gOFXbguXFViGuuAVaNEi30IO6GvV7AMPaW4PUv+prTcqj/AJVf6y//AOe5ReKw23yVkvyaa4+hfg552I8/7Tfzqti+Fq87hj9oljqNpBOu1dIuYVW9pVPqoNUsTwO0QTkjQ+xIPuGxqFqC+0xnDw9pMgYbkzl11jTUx0q/Yx7AiYPuiqNq4TMqV9d5kg6dNh8amTcetaHJ5DcwtjOZcRJCpbQjcHMWn36D4H30HucRNw5mLMdQS0DL4rGgHuEVoedcPmtJAkhyfMgIxiayGA45dtFlUlc8BgyydJggsJB3E+BPWIVVGMlnopJtBbDX79lwVHZ5yO64Yhhp3igEjQjvDWD1qazdYd0qSF0zqDBgbwQCKBYzmFwxVQqkgsxmWPiSWG5Pkd96isXnuTq5IMGXY6+4xVpV59iFI1uCwnb3MpkIgVn0ILEk5VHh7JJI10A66UOdeDph8DltAw2KFxyTJLOLmpPhJVR5AVd5IwQBvOR3pQA6zlgkj0Jg+6tHj8Al621u4uZGiRJGxBBBBkEEAgjwrM5bJ/YYllGR+jngIFs4lxLPmW1P2bYMMw83IOv3VHia2hHjtTWLCoqooCqoCqo2CgQAPcK9Uqc90slkjhuJwxtu9s723ZP7DFf0q/wjmM2bJVLYLF3OZn03yjQCdlA3G1X+e+H9ljWPS8q3B6+w/wA1n+OgnAuGnEXbdoSM7EEjcLJLn1Cg++K6UZenIs3vI3DnecZeOZ7gK2tIC257xUdAxHrAmTmrYV4s2gqhVEBQAANgAIAHuqSudOe95GJYGpRTxSpZI1IU9NlmgDnnLF9b2PxWMacttblxZ2APctn/ALNtvjVz6McARbu3m3dlQbfYGZ/71yP4ax2D4y9ixew4UTeFtLjGZVRmRlWOurb/AK6aDgHOpsrYsrbXsw0XWM5yz3DmZYMADN1BmDtpWqecYRO06RFY/nTDkPmUSbiJlHjctXBA9TnT+zWyqlxTha31UElSjo6sIkFT59CJHvnpVNPb5U9wqyG+OAdyfiA1pwPs3WI/DdVbin3lm+FHorM4Kz+zY9k2S+Dk8NCXQfws1xPR7fjWmqdRzPcunyRV9OH7cCpiKelWcaZ7E8ra/Vtp4N/MD9KhHK9wa5kOu0kfmK04FOtNVsirSBHMbD6uYAl5nb2Y1+JrP8QtLkzACcya7/ajTw9o7VqeMcPF1V7xQqwIMFhqQCGHhtr0ispxBsucOCjG7MEESBoCsgZhK7inVxe1SRRtZwCQRmzdlqxMFiumm/is5fCvJuOXzAAaGN2DQYjQDrrMjQ9auG5P2dP3oHy1Pyp8jfej0H8/5U8rgI8Gbvun3gjBdO8ULSoBIBnOu58a1lh8qgPodYkyYmATHXUT5msEtnUEkkjYk7e7bp4VtMBhgbIi4XlSM8KTBiQMwOoI0J1FKsxwpdFkn2i7buhpjpv0/OvVRYfCBCTLsSACXdnMCYHePiSfOdamNZJbc+noYs45OUc+cUNzHOn2bCqi+rAO5/Ifwiq/IWNFrGW80Q3aWp8C5BQ++Av8VX/pD4JdXFtiFtk2mW3ncRAbRO91+yNf3lrM8PwL3ry27XttdSNhEKGLax7IGb+GuhHDrx9hZ3MU9M7gSSQPGdI9fCoTjVkASxM+ypI03126+Nc7A0npMwAkmAN6ha+w+yF82cD8pqlbxc2+/eAuQw7mUqDqAygAkjYwTV1BvpFXJII27gYSpBB2IMio2xiCe8NN41I9Y2qjaxCCTDyxklQVBO0kkL0FSozkzbS4PHM8g+45h7wQadHS2P8Aayjsivc5lztgRaxbkRldlurHTMw7QHwh8x9GXxqblrl/9pIIKg2rqtcGuY2myEZYBkhrbiDH9JM+O649ylcxlkpcdFYSUYLqCREGD7JGh9Aelc2weMv4DFQystxTkuKMpDAwWAJ0IIAdT6ehfKicEsl42qccLs7F207K0+gHzmP1qC3xEEEjL3WKznULIOup1+VZPlfjaY681q6HUkEoM+ZWCnvKwI0ePDQgN4a7SxwKyuyD5D8oq9ehU1ncJla4vDQK4kiXkAZ0UqQyuku6MNipGhPuivTY4x7ZOumW2yzr1JK5fj7+lHkwyjZVHuFSRWhaGHTbFO5+wBW3dcd1AQerdY2MEnqKV7g1+5Ga7lAMwuknp7MUfpU+Olqj7FHZJ+4GTlufbuu3rr8zVuzwO2se0fVyav04pqriukV3NlM0PxXBbdwy2cnxLsSRvHeJ0k9K93+IL0b4AmflEVH+2+HaH+wP0JrgQpu/ambXOHuyG7y1aKkLKn70kn4bU1nlq0N8zepgfAVOFuna23qzv+XdApxw2825C/xH8izVojpL2Vd0ESLgLS/YQeqj8zUgvougj0UT8lqJOXz1cD0H8oqZeXrf2pb1g/nNMXh8n9UirvXsiqOLqCQ+hG0EGfTWZryeMjoje/T9DRS3wq2Ps/EmpkwyjZVHuFOXh8Pdsp58vYyHMuIa7g76hG/o2IAUbp3xJz+KjpWE5GUtjhlAYjtCAQSP6JRsCOhrtV9QVYHYgg+EEa/KuF8ocXGExaXWDMoADZYzQ9rJIBIBggaVd0QrwvZgpykmdWTBXuiIvmLYBHoWYx8KsLwq63tP8WM/3YFXOF8Ys4hM9m4rjrG6nwZTqp8iBVya0RprXUUKcpPtgpOXlmSZP4RPxM1aThNsdCfU/wAquTSpy4KkdvCoNlUe4VLSpUEDmgXMfJ2HxsG6CHAgXFgNl+6ZBDCddRpOkSaOUqhpNYZZNrlGa5f5DsYS4LiNcdlUqudlhZEMQFUakaazoTWkpqeiMVFYQOTfYqVKlUlRU9NT0AKnFNTioZJGmDQbKvw/nUoEU801SQKmp6VADUqVVuJY9LFp7twwltSzQJMDoB1J2A8SKAJMTiktqXdlRV3ZmCqPUnQVmsd9JGDt+y73j4W7ZI/tPlX51zXmXma7jLsucqrqiAytoHb8Vwxqx90CBQe2pOusH4nzJ6egrLK//aPjV8ms5m56u4sG2q9jZO6g5nuDwdhoF/dGniTtUfAeRbuKs3LykJoBaDezdIJzSd1XoG8Z0IE0uS+WP2u93wextwbh1GY7i2D4nc9QPxCuwJbAAAAAAAAAgADQAAbCiEHZ6pkyko8ROBstyxdI79m7bMGCUuKd4lTMHfQwRrrRvC/SJjbenaJcjpctqW+KFSffXRuaOU7WNTvdy6o+rugSV/dYfbQ9VPqCDrXJuNcvXsKSt+3A6XAM1lvMPED0aD5VSUZV9PgmLjLs3PLn0orduC1iUFlmICupPZydBmDapJ0kFhJ1IreTXzlet6ATKnQHcoToCD1Gsf6bd45W4gb+Cw9xjLNaXOf317lz+8rU+qxy7FzjjoKzTg01QYvArdEPmjwDugP4spE++nCx8Rj7ae26L5FgD8N6gHG7Bn61BG+Zsn+KKiHLmGG1lB4wup9TufeagvcoYRh/QIusnKoWfWKAJhzNhj7N5H/q5uD42wRSXmbDFgvb2wzGFVmyMT5K0E1U/wCBsD1w1s/izN+bVDiPo64e5k4ZVI2KNct/4GFRyBpJpVTscLVFCq1xQIgBz0qe1Yg+058mKkf4Z+dSQTU9NTigkVOtKnXp6ioYCpExSqti2MQNKTqLlTW5kxWWSNil/wBwPzr2twHaqAAGkVJZ0Pl/uR+tcinxKbsSmlhjXWscFyq/EMAl+01q4MyOIYSR1kQQQQQQDI8KnUztr/pof1+FPXeEmEx30SWGLdleu2gw1UgXRMROZjmjQaT6RUXDvooUNN+/nH3LaG3Pq5YmPwwfOug01L8uPeC25/JXweBSygt21CIuyqIA/mfM6mpqelTCg1Ij509NQSD34BhiZOHsE+Js2yf8NW7FhUUKihVUQFUBVA8gNBUtNRgCvj8atm091zCW1LMYkwBOg6noB1JFAcK+KxCtd/areHyzNlLVu/2MbrfuM2rge0FygEEDaSY41w437D2w2RjlKsRmAdHW4hK9VzIJHUTWU4hyO+LuM12zYwzXNL16xfvtcur1ATKiCRpNzPvsTUAHeF83WL7XgHQLZFo52cKrJctLdDw0ZQAxBnaNauYTjti6ENu9bcOzKhVwczKMzKviQonTprWLwv0OWUuG52ssotGyezSBcRsxa5bHduKYUZZGkzLd6jfD+TXtYo4n9oDXLhm9msAgye8tmbn1KsoRT7ROQa9KOQH4xgr9rD3r74y+xtW7lzJZWzYSEBaBmtu2w+0TVy7zbhLLizdxKq6ostc7gaVDCXgJnKkMVEe0NNRVLH8DxS4e7h7L271m5auW1W+WS7aDqVEXVDdqqzoGUNAjMaiPKWI7FsP2tjsmuG52xtOcTJcONM2QMMqqH6KogaCgA9guP4e8jvbvW3S2xV3DDKpChiCx00Uz/wDhqzgccl62ty2wdHEqw2ImOvmDWRufRihCgYi4oCnOpto6vceyLN69DbXWUTmM5SWjep+AcsYpFe3dxNy1YViLFu06NdCaybl82gxk6wPEyTQBr6VICkKkB6ddx6iq74xQSBLHwUTHqdl95FOlxjEwuo0HeO/jt/vesd+spp+p8/C7GRrlLosVVx1s5SVEmNidPlVqkRTralbBwYtcGRfjF0ExaA1EKxuhj/ZRlPuMaUc4ddZxmKFNdA28CIkdD5eVXzYHgPhXoLWCvw5RmpS9idzAWJ5XRVJsZkuR3WzsYiNlJyz3RroZ1JNE+FC52NvtQBcCgOAZEjTQyfzPqd6tU9dQgVKlSqQGpqelQA1KlSqAGilT01SA0UqelQAqavVNQA0U4FKKgfGKCQJZhuq94j16L7yKpKcYrMngEs9E9ebl1VEsQB4kwKgJdvC2PLvP8T3R8D60reGAMxLfeJlvifyGlcq/xWqHEOX/AMGiOnk++B2xBPsr/E0qPh7R+A9a8th83tsW8vZT4Df3k05viYEsRuF1j1Oy+817FsxLHKPAH82P6AVh36zV9cR/pf8ArG4rr+7GBCwBp4AD8gK9WpJEjKJGhgk6+RgfE0lIHsiPM9f1PvpaSJ3JAE+vT/SleXpqXh+uX26JbnJfCLNI0qVeqMIjTUqVADmkKVKgBU1KlQAqampUAPTGlSoAelTUqAFSpUqAFSpUqABnGnI7IAmGuAMJ0Ig6HxFXsgGgAAGwGg+FNSrznjH1xNmm6Y9UeLOQqwSJdQfMGZB8qVKuPT+pH8mmXTCYQDQAADYAQB7qgJ+s9FEetKlXrPEP9PI59X1o9V5wftOeueJ6xpp6UqVcPwn9f+DTf9B//9k="/>
          <p:cNvSpPr>
            <a:spLocks noChangeAspect="1" noChangeArrowheads="1"/>
          </p:cNvSpPr>
          <p:nvPr/>
        </p:nvSpPr>
        <p:spPr bwMode="auto">
          <a:xfrm>
            <a:off x="63500" y="-1117600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24.media.tumblr.com/tumblr_kxc20fB0zT1qalpkho1_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9545" r="13020" b="13364"/>
          <a:stretch/>
        </p:blipFill>
        <p:spPr bwMode="auto">
          <a:xfrm>
            <a:off x="5478047" y="2438398"/>
            <a:ext cx="2655386" cy="31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eheads.files.wordpress.com/2012/06/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89" y="2202872"/>
            <a:ext cx="1395217" cy="13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mileysemoticons.com/upload/8563-12512/range-of-emo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380057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50713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Taking Evidence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630830"/>
            <a:ext cx="8229600" cy="3509203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sz="2400" dirty="0">
                <a:latin typeface="Comic Sans MS"/>
                <a:cs typeface="Comic Sans MS"/>
              </a:rPr>
              <a:t>Only </a:t>
            </a:r>
            <a:r>
              <a:rPr lang="en-US" sz="2400" u="sng" dirty="0">
                <a:latin typeface="Comic Sans MS"/>
                <a:cs typeface="Comic Sans MS"/>
              </a:rPr>
              <a:t>one</a:t>
            </a:r>
            <a:r>
              <a:rPr lang="en-US" sz="2400" dirty="0">
                <a:latin typeface="Comic Sans MS"/>
                <a:cs typeface="Comic Sans MS"/>
              </a:rPr>
              <a:t> individual should be the evidence collector.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latin typeface="Comic Sans MS"/>
                <a:cs typeface="Comic Sans MS"/>
              </a:rPr>
              <a:t>Each item must be placed in a </a:t>
            </a:r>
            <a:r>
              <a:rPr lang="en-US" sz="2400" u="sng" dirty="0">
                <a:latin typeface="Comic Sans MS"/>
                <a:cs typeface="Comic Sans MS"/>
              </a:rPr>
              <a:t>separate</a:t>
            </a:r>
            <a:r>
              <a:rPr lang="en-US" sz="2400" dirty="0">
                <a:latin typeface="Comic Sans MS"/>
                <a:cs typeface="Comic Sans MS"/>
              </a:rPr>
              <a:t> container, sealed, and </a:t>
            </a:r>
            <a:r>
              <a:rPr lang="en-US" sz="2400" dirty="0" smtClean="0">
                <a:latin typeface="Comic Sans MS"/>
                <a:cs typeface="Comic Sans MS"/>
              </a:rPr>
              <a:t>labeled with date of </a:t>
            </a:r>
            <a:r>
              <a:rPr lang="en-US" sz="2400" dirty="0">
                <a:latin typeface="Comic Sans MS"/>
                <a:cs typeface="Comic Sans MS"/>
              </a:rPr>
              <a:t>collection + location of evidence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  <a:endParaRPr lang="en-US" sz="2400" dirty="0">
              <a:latin typeface="Comic Sans MS"/>
              <a:cs typeface="Comic Sans MS"/>
            </a:endParaRPr>
          </a:p>
          <a:p>
            <a:pPr>
              <a:spcBef>
                <a:spcPct val="10000"/>
              </a:spcBef>
            </a:pPr>
            <a:r>
              <a:rPr lang="en-US" sz="2400" dirty="0">
                <a:latin typeface="Comic Sans MS"/>
                <a:cs typeface="Comic Sans MS"/>
              </a:rPr>
              <a:t>Most fragile is collected and packaged </a:t>
            </a:r>
            <a:r>
              <a:rPr lang="en-US" sz="2400" u="sng" dirty="0">
                <a:latin typeface="Comic Sans MS"/>
                <a:cs typeface="Comic Sans MS"/>
              </a:rPr>
              <a:t>first</a:t>
            </a:r>
            <a:r>
              <a:rPr lang="en-US" sz="2400" dirty="0">
                <a:latin typeface="Comic Sans MS"/>
                <a:cs typeface="Comic Sans MS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If evidence is lodged in a larger structure, part of that structure should be </a:t>
            </a:r>
            <a:r>
              <a:rPr lang="en-US" sz="2400" u="sng" dirty="0" smtClean="0">
                <a:latin typeface="Comic Sans MS"/>
                <a:cs typeface="Comic Sans MS"/>
              </a:rPr>
              <a:t>removed</a:t>
            </a:r>
            <a:r>
              <a:rPr lang="en-US" sz="2400" dirty="0" smtClean="0">
                <a:latin typeface="Comic Sans MS"/>
                <a:cs typeface="Comic Sans MS"/>
              </a:rPr>
              <a:t> with the evidence.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74" y="4583847"/>
            <a:ext cx="3011424" cy="2054933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267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Taking Evidence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337"/>
            <a:ext cx="8229600" cy="2277946"/>
          </a:xfrm>
        </p:spPr>
        <p:txBody>
          <a:bodyPr/>
          <a:lstStyle/>
          <a:p>
            <a:r>
              <a:rPr lang="en-US" sz="2600" dirty="0" smtClean="0">
                <a:latin typeface="Comic Sans MS"/>
                <a:cs typeface="Comic Sans MS"/>
              </a:rPr>
              <a:t>Items should be placed inside </a:t>
            </a:r>
            <a:r>
              <a:rPr lang="en-US" sz="2600" u="sng" dirty="0" smtClean="0">
                <a:latin typeface="Comic Sans MS"/>
                <a:cs typeface="Comic Sans MS"/>
              </a:rPr>
              <a:t>containers</a:t>
            </a:r>
            <a:r>
              <a:rPr lang="en-US" sz="2600" dirty="0" smtClean="0">
                <a:latin typeface="Comic Sans MS"/>
                <a:cs typeface="Comic Sans MS"/>
              </a:rPr>
              <a:t> such as paper bags, plastic bags, canisters, packets and envelopes depending on the type and size of the evidence.</a:t>
            </a:r>
            <a:endParaRPr lang="en-US" sz="26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         *Everything must be properly logged!!!</a:t>
            </a:r>
          </a:p>
          <a:p>
            <a:endParaRPr lang="en-US" dirty="0"/>
          </a:p>
        </p:txBody>
      </p:sp>
      <p:pic>
        <p:nvPicPr>
          <p:cNvPr id="5" name="Picture 5" descr="A-1012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042" y="3777211"/>
            <a:ext cx="401820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-1143_X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326" y="3910283"/>
            <a:ext cx="1739239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Taking Evidence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0830"/>
            <a:ext cx="8488355" cy="3603296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Chain of Custody = A written record of all people who have had </a:t>
            </a:r>
            <a:r>
              <a:rPr lang="en-US" sz="2600" b="1" u="sng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possession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of an item of evidence.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The collector’s initials should be placed on the </a:t>
            </a:r>
            <a:r>
              <a:rPr lang="en-US" sz="2400" u="sng" dirty="0" smtClean="0">
                <a:latin typeface="Comic Sans MS"/>
                <a:cs typeface="Comic Sans MS"/>
              </a:rPr>
              <a:t>seal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If evidence is turned over to another </a:t>
            </a:r>
            <a:r>
              <a:rPr lang="en-US" sz="2400" u="sng" dirty="0" smtClean="0">
                <a:latin typeface="Comic Sans MS"/>
                <a:cs typeface="Comic Sans MS"/>
              </a:rPr>
              <a:t>person</a:t>
            </a:r>
            <a:r>
              <a:rPr lang="en-US" sz="2400" dirty="0" smtClean="0">
                <a:latin typeface="Comic Sans MS"/>
                <a:cs typeface="Comic Sans MS"/>
              </a:rPr>
              <a:t>, the transfer must be recorded.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4225690"/>
            <a:ext cx="3670300" cy="1968500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3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Medical Examiner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vs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 Coroner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284"/>
            <a:ext cx="6220691" cy="40910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Comic Sans MS"/>
                <a:cs typeface="Comic Sans MS"/>
              </a:rPr>
              <a:t>A medical examiner is a medical doctor, usually a pathologist and is appointed by the governing body of the area.  There are 400 forensic pathologists throughout the U.S.</a:t>
            </a:r>
          </a:p>
          <a:p>
            <a:pPr>
              <a:defRPr/>
            </a:pPr>
            <a:r>
              <a:rPr lang="en-US" sz="2400" dirty="0">
                <a:latin typeface="Comic Sans MS"/>
                <a:cs typeface="Comic Sans MS"/>
              </a:rPr>
              <a:t>A coroner is an elected official who usually has no special medical training.  In four states, the coroner is a medical doctor.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  <p:pic>
        <p:nvPicPr>
          <p:cNvPr id="3074" name="Picture 2" descr="http://images.huffingtonpost.com/2010-09-28-Dr.CyrilWechtIn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20" y="1745284"/>
            <a:ext cx="18954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4364" y="3380692"/>
            <a:ext cx="148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Cyril </a:t>
            </a:r>
            <a:r>
              <a:rPr lang="en-US" dirty="0" err="1" smtClean="0"/>
              <a:t>Wecht</a:t>
            </a:r>
            <a:endParaRPr lang="en-US" dirty="0"/>
          </a:p>
        </p:txBody>
      </p:sp>
      <p:pic>
        <p:nvPicPr>
          <p:cNvPr id="3076" name="Picture 4" descr="http://media.cleveland.com/metro/photo/coroner-office-hoist-bag-of-victimjpg-59b6becf0792a1d3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52" y="4807526"/>
            <a:ext cx="3197848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Autopsy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830"/>
            <a:ext cx="6220691" cy="48669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Comic Sans MS"/>
                <a:cs typeface="Comic Sans MS"/>
              </a:rPr>
              <a:t>The medical examiner carefully examines the victim to</a:t>
            </a:r>
          </a:p>
          <a:p>
            <a:pPr lvl="1"/>
            <a:r>
              <a:rPr lang="en-US" sz="2400" dirty="0">
                <a:latin typeface="Comic Sans MS"/>
                <a:cs typeface="Comic Sans MS"/>
              </a:rPr>
              <a:t>Identify the </a:t>
            </a:r>
            <a:r>
              <a:rPr lang="en-US" sz="2400" u="sng" dirty="0">
                <a:latin typeface="Comic Sans MS"/>
                <a:cs typeface="Comic Sans MS"/>
              </a:rPr>
              <a:t>deceased</a:t>
            </a:r>
          </a:p>
          <a:p>
            <a:pPr lvl="1"/>
            <a:r>
              <a:rPr lang="en-US" sz="2400" dirty="0">
                <a:latin typeface="Comic Sans MS"/>
                <a:cs typeface="Comic Sans MS"/>
              </a:rPr>
              <a:t>Establish the </a:t>
            </a:r>
            <a:r>
              <a:rPr lang="en-US" sz="2400" u="sng" dirty="0">
                <a:latin typeface="Comic Sans MS"/>
                <a:cs typeface="Comic Sans MS"/>
              </a:rPr>
              <a:t>time</a:t>
            </a:r>
            <a:r>
              <a:rPr lang="en-US" sz="2400" dirty="0">
                <a:latin typeface="Comic Sans MS"/>
                <a:cs typeface="Comic Sans MS"/>
              </a:rPr>
              <a:t> and </a:t>
            </a:r>
            <a:r>
              <a:rPr lang="en-US" sz="2400" u="sng" dirty="0">
                <a:latin typeface="Comic Sans MS"/>
                <a:cs typeface="Comic Sans MS"/>
              </a:rPr>
              <a:t>date</a:t>
            </a:r>
            <a:r>
              <a:rPr lang="en-US" sz="2400" dirty="0">
                <a:latin typeface="Comic Sans MS"/>
                <a:cs typeface="Comic Sans MS"/>
              </a:rPr>
              <a:t> of death</a:t>
            </a:r>
          </a:p>
          <a:p>
            <a:pPr lvl="1"/>
            <a:r>
              <a:rPr lang="en-US" sz="2400" dirty="0">
                <a:latin typeface="Comic Sans MS"/>
                <a:cs typeface="Comic Sans MS"/>
              </a:rPr>
              <a:t>Determine a </a:t>
            </a:r>
            <a:r>
              <a:rPr lang="en-US" sz="2400" u="sng" dirty="0" smtClean="0">
                <a:latin typeface="Comic Sans MS"/>
                <a:cs typeface="Comic Sans MS"/>
              </a:rPr>
              <a:t>cause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of </a:t>
            </a:r>
            <a:r>
              <a:rPr lang="en-US" sz="2400" dirty="0" smtClean="0">
                <a:latin typeface="Comic Sans MS"/>
                <a:cs typeface="Comic Sans MS"/>
              </a:rPr>
              <a:t>death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Classify </a:t>
            </a:r>
            <a:r>
              <a:rPr lang="en-US" sz="2400" dirty="0">
                <a:latin typeface="Comic Sans MS"/>
                <a:cs typeface="Comic Sans MS"/>
              </a:rPr>
              <a:t>the </a:t>
            </a:r>
            <a:r>
              <a:rPr lang="en-US" sz="2400" u="sng" dirty="0">
                <a:latin typeface="Comic Sans MS"/>
                <a:cs typeface="Comic Sans MS"/>
              </a:rPr>
              <a:t>manner</a:t>
            </a:r>
            <a:r>
              <a:rPr lang="en-US" sz="2400" dirty="0">
                <a:latin typeface="Comic Sans MS"/>
                <a:cs typeface="Comic Sans MS"/>
              </a:rPr>
              <a:t> of death (Natural, Accidental, Suicide, Homicide, </a:t>
            </a:r>
            <a:r>
              <a:rPr lang="en-US" sz="2400" dirty="0" smtClean="0">
                <a:latin typeface="Comic Sans MS"/>
                <a:cs typeface="Comic Sans MS"/>
              </a:rPr>
              <a:t>Undetermined)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Notify </a:t>
            </a:r>
            <a:r>
              <a:rPr lang="en-US" sz="2400" dirty="0">
                <a:latin typeface="Comic Sans MS"/>
                <a:cs typeface="Comic Sans MS"/>
              </a:rPr>
              <a:t>the next of </a:t>
            </a:r>
            <a:r>
              <a:rPr lang="en-US" sz="2400" u="sng" dirty="0">
                <a:latin typeface="Comic Sans MS"/>
                <a:cs typeface="Comic Sans MS"/>
              </a:rPr>
              <a:t>kin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91" y="1810943"/>
            <a:ext cx="2540000" cy="1772508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P</a:t>
            </a:r>
            <a:r>
              <a:rPr lang="en-US" dirty="0" smtClean="0"/>
              <a:t>rotect the Scene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O</a:t>
            </a:r>
            <a:r>
              <a:rPr lang="en-US" dirty="0" smtClean="0"/>
              <a:t>bserve (notes/photo/sketch)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</a:t>
            </a:r>
            <a:r>
              <a:rPr lang="en-US" dirty="0" smtClean="0"/>
              <a:t>earch &amp; Secure (evidence)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T</a:t>
            </a:r>
            <a:r>
              <a:rPr lang="en-US" dirty="0" smtClean="0"/>
              <a:t>ake (evidence)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4776" y="1310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04A7B"/>
                </a:solidFill>
                <a:latin typeface="Arial Black" charset="0"/>
              </a:rPr>
              <a:t>POST – </a:t>
            </a:r>
            <a:r>
              <a:rPr lang="en-US" dirty="0" smtClean="0">
                <a:solidFill>
                  <a:srgbClr val="604A7B"/>
                </a:solidFill>
                <a:latin typeface="Arial Black" charset="0"/>
              </a:rPr>
              <a:t>Crime </a:t>
            </a:r>
            <a:r>
              <a:rPr lang="en-US" dirty="0">
                <a:solidFill>
                  <a:srgbClr val="604A7B"/>
                </a:solidFill>
                <a:latin typeface="Arial Black" charset="0"/>
              </a:rPr>
              <a:t>Scene </a:t>
            </a:r>
            <a:r>
              <a:rPr lang="en-US" dirty="0" smtClean="0">
                <a:solidFill>
                  <a:srgbClr val="604A7B"/>
                </a:solidFill>
                <a:latin typeface="Arial Black" charset="0"/>
              </a:rPr>
              <a:t>Investigation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3429000"/>
            <a:ext cx="45243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8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0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604A7B"/>
                </a:solidFill>
                <a:latin typeface="Arial Black" charset="0"/>
              </a:rPr>
              <a:t>Crime Scene Team</a:t>
            </a:r>
            <a:endParaRPr lang="en-US" sz="4000" dirty="0">
              <a:solidFill>
                <a:srgbClr val="604A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630830"/>
            <a:ext cx="8229600" cy="363423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defRPr/>
            </a:pPr>
            <a:r>
              <a:rPr lang="en-US" sz="2800" dirty="0" smtClean="0">
                <a:latin typeface="Comic Sans MS"/>
                <a:cs typeface="Comic Sans MS"/>
              </a:rPr>
              <a:t>Team Members:</a:t>
            </a:r>
          </a:p>
          <a:p>
            <a:pPr lvl="1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First Police Officer on the scene</a:t>
            </a:r>
          </a:p>
          <a:p>
            <a:pPr lvl="1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Lead Investigator</a:t>
            </a:r>
          </a:p>
          <a:p>
            <a:pPr lvl="1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Field Evidence Technicians</a:t>
            </a:r>
          </a:p>
          <a:p>
            <a:pPr lvl="2">
              <a:buFont typeface="Wingdings" charset="2"/>
              <a:buChar char="Ø"/>
              <a:defRPr/>
            </a:pPr>
            <a:r>
              <a:rPr lang="en-US" sz="2000" dirty="0" smtClean="0">
                <a:latin typeface="Comic Sans MS"/>
                <a:cs typeface="Comic Sans MS"/>
              </a:rPr>
              <a:t>Photographer</a:t>
            </a:r>
          </a:p>
          <a:p>
            <a:pPr lvl="2">
              <a:buFont typeface="Wingdings" charset="2"/>
              <a:buChar char="Ø"/>
              <a:defRPr/>
            </a:pPr>
            <a:r>
              <a:rPr lang="en-US" sz="2000" dirty="0" smtClean="0">
                <a:latin typeface="Comic Sans MS"/>
                <a:cs typeface="Comic Sans MS"/>
              </a:rPr>
              <a:t>Evidence Recorder/Collector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400" dirty="0">
                <a:latin typeface="Comic Sans MS"/>
                <a:cs typeface="Comic Sans MS"/>
              </a:rPr>
              <a:t>Medical Examiner </a:t>
            </a:r>
            <a:r>
              <a:rPr lang="en-US" sz="2400" dirty="0" smtClean="0">
                <a:latin typeface="Comic Sans MS"/>
                <a:cs typeface="Comic Sans MS"/>
              </a:rPr>
              <a:t>&amp; Medics </a:t>
            </a:r>
            <a:r>
              <a:rPr lang="en-US" sz="2400" dirty="0">
                <a:latin typeface="Comic Sans MS"/>
                <a:cs typeface="Comic Sans MS"/>
              </a:rPr>
              <a:t>(if necessary)</a:t>
            </a:r>
          </a:p>
          <a:p>
            <a:pPr lvl="1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Lab Experts</a:t>
            </a:r>
          </a:p>
          <a:p>
            <a:pPr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26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604A7B"/>
                </a:solidFill>
                <a:latin typeface="Arial Black"/>
                <a:cs typeface="Arial Black"/>
              </a:rPr>
              <a:t>Protect the Scene</a:t>
            </a:r>
            <a:endParaRPr lang="en-US" sz="4000" dirty="0">
              <a:solidFill>
                <a:srgbClr val="604A7B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918"/>
            <a:ext cx="8229600" cy="43350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Duties of </a:t>
            </a:r>
            <a:r>
              <a:rPr lang="en-US" sz="2800" u="sng" dirty="0" smtClean="0">
                <a:latin typeface="Comic Sans MS"/>
                <a:cs typeface="Comic Sans MS"/>
              </a:rPr>
              <a:t>1</a:t>
            </a:r>
            <a:r>
              <a:rPr lang="en-US" sz="2800" u="sng" baseline="30000" dirty="0" smtClean="0">
                <a:latin typeface="Comic Sans MS"/>
                <a:cs typeface="Comic Sans MS"/>
              </a:rPr>
              <a:t>st</a:t>
            </a:r>
            <a:r>
              <a:rPr lang="en-US" sz="2800" u="sng" dirty="0" smtClean="0">
                <a:latin typeface="Comic Sans MS"/>
                <a:cs typeface="Comic Sans MS"/>
              </a:rPr>
              <a:t> Responding Officer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Check </a:t>
            </a:r>
            <a:r>
              <a:rPr lang="en-US" sz="2400" u="sng" dirty="0" smtClean="0">
                <a:latin typeface="Comic Sans MS"/>
                <a:cs typeface="Comic Sans MS"/>
              </a:rPr>
              <a:t>safety</a:t>
            </a:r>
            <a:r>
              <a:rPr lang="en-US" sz="2400" dirty="0" smtClean="0">
                <a:latin typeface="Comic Sans MS"/>
                <a:cs typeface="Comic Sans MS"/>
              </a:rPr>
              <a:t> of scene (control threats)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Tend to the </a:t>
            </a:r>
            <a:r>
              <a:rPr lang="en-US" sz="2400" u="sng" dirty="0" smtClean="0">
                <a:latin typeface="Comic Sans MS"/>
                <a:cs typeface="Comic Sans MS"/>
              </a:rPr>
              <a:t>injured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u="sng" dirty="0" smtClean="0">
                <a:latin typeface="Comic Sans MS"/>
                <a:cs typeface="Comic Sans MS"/>
              </a:rPr>
              <a:t>Separate</a:t>
            </a:r>
            <a:r>
              <a:rPr lang="en-US" sz="2400" dirty="0" smtClean="0">
                <a:latin typeface="Comic Sans MS"/>
                <a:cs typeface="Comic Sans MS"/>
              </a:rPr>
              <a:t> witnesses and suspects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u="sng" dirty="0" smtClean="0">
                <a:latin typeface="Comic Sans MS"/>
                <a:cs typeface="Comic Sans MS"/>
              </a:rPr>
              <a:t>Secure</a:t>
            </a:r>
            <a:r>
              <a:rPr lang="en-US" sz="2400" dirty="0" smtClean="0">
                <a:latin typeface="Comic Sans MS"/>
                <a:cs typeface="Comic Sans MS"/>
              </a:rPr>
              <a:t> the scene</a:t>
            </a:r>
          </a:p>
          <a:p>
            <a:pPr marL="1314450" lvl="2" indent="-514350"/>
            <a:r>
              <a:rPr lang="en-US" dirty="0" smtClean="0">
                <a:latin typeface="Comic Sans MS"/>
                <a:cs typeface="Comic Sans MS"/>
              </a:rPr>
              <a:t>Barricade boundaries</a:t>
            </a:r>
          </a:p>
          <a:p>
            <a:pPr marL="1314450" lvl="2" indent="-514350"/>
            <a:r>
              <a:rPr lang="en-US" dirty="0" smtClean="0">
                <a:latin typeface="Comic Sans MS"/>
                <a:cs typeface="Comic Sans MS"/>
              </a:rPr>
              <a:t>Exclude unauthorized personnel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199716"/>
            <a:ext cx="5126181" cy="663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604A7B"/>
                </a:solidFill>
                <a:latin typeface="Arial Black"/>
                <a:cs typeface="Arial Black"/>
              </a:rPr>
              <a:t>Observe the Scene		</a:t>
            </a:r>
            <a:endParaRPr lang="en-US" sz="4000" dirty="0">
              <a:solidFill>
                <a:srgbClr val="604A7B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30830"/>
            <a:ext cx="5039591" cy="370355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Initial </a:t>
            </a:r>
            <a:r>
              <a:rPr lang="en-US" sz="2800" b="1" dirty="0" smtClean="0">
                <a:latin typeface="Comic Sans MS"/>
                <a:cs typeface="Comic Sans MS"/>
              </a:rPr>
              <a:t>Walk Through</a:t>
            </a:r>
            <a:r>
              <a:rPr lang="en-US" sz="2800" b="1" dirty="0" smtClean="0">
                <a:latin typeface="Comic Sans MS"/>
                <a:ea typeface="Arial" charset="0"/>
                <a:cs typeface="Comic Sans MS"/>
              </a:rPr>
              <a:t> </a:t>
            </a:r>
            <a:endParaRPr lang="en-US" sz="2800" b="1" dirty="0" smtClean="0">
              <a:latin typeface="Comic Sans MS"/>
              <a:ea typeface="Arial" charset="0"/>
              <a:cs typeface="Comic Sans MS"/>
            </a:endParaRP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performed by </a:t>
            </a:r>
            <a:r>
              <a:rPr lang="en-US" sz="2400" u="sng" dirty="0">
                <a:latin typeface="Comic Sans MS"/>
                <a:cs typeface="Comic Sans MS"/>
              </a:rPr>
              <a:t>l</a:t>
            </a:r>
            <a:r>
              <a:rPr lang="en-US" sz="2400" u="sng" dirty="0" smtClean="0">
                <a:latin typeface="Comic Sans MS"/>
                <a:cs typeface="Comic Sans MS"/>
              </a:rPr>
              <a:t>ead </a:t>
            </a:r>
            <a:r>
              <a:rPr lang="en-US" sz="2400" u="sng" dirty="0">
                <a:latin typeface="Comic Sans MS"/>
                <a:cs typeface="Comic Sans MS"/>
              </a:rPr>
              <a:t>i</a:t>
            </a:r>
            <a:r>
              <a:rPr lang="en-US" sz="2400" u="sng" dirty="0" smtClean="0">
                <a:latin typeface="Comic Sans MS"/>
                <a:cs typeface="Comic Sans MS"/>
              </a:rPr>
              <a:t>nvestigator </a:t>
            </a:r>
            <a:r>
              <a:rPr lang="en-US" sz="2400" u="sng" dirty="0" smtClean="0">
                <a:latin typeface="Comic Sans MS"/>
                <a:cs typeface="Comic Sans MS"/>
              </a:rPr>
              <a:t>&amp; </a:t>
            </a:r>
            <a:r>
              <a:rPr lang="en-US" sz="2400" u="sng" dirty="0" smtClean="0">
                <a:latin typeface="Comic Sans MS"/>
                <a:cs typeface="Comic Sans MS"/>
              </a:rPr>
              <a:t>field </a:t>
            </a:r>
            <a:r>
              <a:rPr lang="en-US" sz="2400" u="sng" dirty="0">
                <a:latin typeface="Comic Sans MS"/>
                <a:cs typeface="Comic Sans MS"/>
              </a:rPr>
              <a:t>e</a:t>
            </a:r>
            <a:r>
              <a:rPr lang="en-US" sz="2400" u="sng" dirty="0" smtClean="0">
                <a:latin typeface="Comic Sans MS"/>
                <a:cs typeface="Comic Sans MS"/>
              </a:rPr>
              <a:t>vidence </a:t>
            </a:r>
            <a:r>
              <a:rPr lang="en-US" sz="2400" u="sng" dirty="0">
                <a:latin typeface="Comic Sans MS"/>
                <a:cs typeface="Comic Sans MS"/>
              </a:rPr>
              <a:t>t</a:t>
            </a:r>
            <a:r>
              <a:rPr lang="en-US" sz="2400" u="sng" dirty="0" smtClean="0">
                <a:latin typeface="Comic Sans MS"/>
                <a:cs typeface="Comic Sans MS"/>
              </a:rPr>
              <a:t>echnicians</a:t>
            </a:r>
            <a:endParaRPr lang="en-US" sz="2400" u="sng" dirty="0" smtClean="0">
              <a:latin typeface="Comic Sans MS"/>
              <a:cs typeface="Comic Sans MS"/>
            </a:endParaRP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e</a:t>
            </a:r>
            <a:r>
              <a:rPr lang="en-US" sz="2400" dirty="0" smtClean="0">
                <a:latin typeface="Comic Sans MS"/>
                <a:cs typeface="Comic Sans MS"/>
              </a:rPr>
              <a:t>stablish </a:t>
            </a:r>
            <a:r>
              <a:rPr lang="en-US" sz="2400" dirty="0" smtClean="0">
                <a:latin typeface="Comic Sans MS"/>
                <a:cs typeface="Comic Sans MS"/>
              </a:rPr>
              <a:t>safe </a:t>
            </a:r>
            <a:r>
              <a:rPr lang="en-US" sz="2400" u="sng" dirty="0" smtClean="0">
                <a:latin typeface="Comic Sans MS"/>
                <a:cs typeface="Comic Sans MS"/>
              </a:rPr>
              <a:t>route</a:t>
            </a:r>
            <a:r>
              <a:rPr lang="en-US" sz="2400" dirty="0" smtClean="0">
                <a:latin typeface="Comic Sans MS"/>
                <a:cs typeface="Comic Sans MS"/>
              </a:rPr>
              <a:t> through scene, no </a:t>
            </a:r>
            <a:r>
              <a:rPr lang="en-US" sz="2400" u="sng" dirty="0" smtClean="0">
                <a:latin typeface="Comic Sans MS"/>
                <a:cs typeface="Comic Sans MS"/>
              </a:rPr>
              <a:t>disturbance</a:t>
            </a:r>
            <a:r>
              <a:rPr lang="en-US" sz="2400" dirty="0" smtClean="0">
                <a:latin typeface="Comic Sans MS"/>
                <a:cs typeface="Comic Sans MS"/>
              </a:rPr>
              <a:t> to </a:t>
            </a:r>
            <a:r>
              <a:rPr lang="en-US" sz="2400" dirty="0" smtClean="0">
                <a:latin typeface="Comic Sans MS"/>
                <a:cs typeface="Comic Sans MS"/>
              </a:rPr>
              <a:t>evidence!!!!</a:t>
            </a:r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1624901"/>
            <a:ext cx="3491346" cy="521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5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787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Documentation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632"/>
            <a:ext cx="8419223" cy="328073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1.  Notes</a:t>
            </a:r>
          </a:p>
          <a:p>
            <a:pPr marL="914400" lvl="1" indent="-51435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The following should be included in notes:</a:t>
            </a:r>
          </a:p>
          <a:p>
            <a:pPr marL="914400" lvl="1" indent="-51435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-Date	                                    -Location of crime</a:t>
            </a:r>
          </a:p>
          <a:p>
            <a:pPr marL="914400" lvl="1" indent="-51435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-Time                                      -Weather conditions</a:t>
            </a:r>
          </a:p>
          <a:p>
            <a:pPr marL="914400" lvl="1" indent="-51435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-Description of crime             -Location of evidence</a:t>
            </a:r>
          </a:p>
          <a:p>
            <a:pPr marL="914400" lvl="1" indent="-51435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-Names of all people involved – Points of entry/exit</a:t>
            </a:r>
          </a:p>
          <a:p>
            <a:pPr marL="914400" lvl="1" indent="-51435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-Type of Scene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46" y="4126605"/>
            <a:ext cx="6583602" cy="273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5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830"/>
            <a:ext cx="5130296" cy="4714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2.  Photography</a:t>
            </a:r>
            <a:endParaRPr lang="en-US" sz="2595" dirty="0" smtClean="0"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800" dirty="0" smtClean="0">
                <a:latin typeface="Comic Sans MS"/>
                <a:cs typeface="Comic Sans MS"/>
              </a:rPr>
              <a:t>Each photo must be </a:t>
            </a:r>
            <a:r>
              <a:rPr lang="en-US" sz="2800" u="sng" dirty="0" smtClean="0">
                <a:latin typeface="Comic Sans MS"/>
                <a:cs typeface="Comic Sans MS"/>
              </a:rPr>
              <a:t>numbered</a:t>
            </a:r>
            <a:r>
              <a:rPr lang="en-US" sz="2800" dirty="0" smtClean="0">
                <a:latin typeface="Comic Sans MS"/>
                <a:cs typeface="Comic Sans MS"/>
              </a:rPr>
              <a:t> and written down in a photo log</a:t>
            </a:r>
          </a:p>
          <a:p>
            <a:pPr>
              <a:defRPr/>
            </a:pPr>
            <a:r>
              <a:rPr lang="en-US" sz="2800" dirty="0" smtClean="0">
                <a:latin typeface="Comic Sans MS"/>
                <a:cs typeface="Comic Sans MS"/>
              </a:rPr>
              <a:t>No </a:t>
            </a:r>
            <a:r>
              <a:rPr lang="en-US" sz="2800" u="sng" dirty="0" smtClean="0">
                <a:latin typeface="Comic Sans MS"/>
                <a:cs typeface="Comic Sans MS"/>
              </a:rPr>
              <a:t>person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should be in any photo except </a:t>
            </a:r>
            <a:r>
              <a:rPr lang="en-US" sz="2800" dirty="0">
                <a:latin typeface="Comic Sans MS"/>
                <a:cs typeface="Comic Sans MS"/>
              </a:rPr>
              <a:t>a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dead </a:t>
            </a:r>
            <a:r>
              <a:rPr lang="en-US" sz="2800" dirty="0" smtClean="0">
                <a:latin typeface="Comic Sans MS"/>
                <a:cs typeface="Comic Sans MS"/>
              </a:rPr>
              <a:t>body (or bodies)</a:t>
            </a:r>
            <a:endParaRPr lang="en-US" sz="2800" dirty="0" smtClean="0"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800" dirty="0" smtClean="0">
                <a:latin typeface="Comic Sans MS"/>
                <a:cs typeface="Comic Sans MS"/>
              </a:rPr>
              <a:t>Place evidence numbers to mark the </a:t>
            </a:r>
            <a:r>
              <a:rPr lang="en-US" sz="2800" u="sng" dirty="0" smtClean="0">
                <a:latin typeface="Comic Sans MS"/>
                <a:cs typeface="Comic Sans MS"/>
              </a:rPr>
              <a:t>location</a:t>
            </a:r>
            <a:r>
              <a:rPr lang="en-US" sz="2800" dirty="0" smtClean="0">
                <a:latin typeface="Comic Sans MS"/>
                <a:cs typeface="Comic Sans MS"/>
              </a:rPr>
              <a:t> of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602" y="1517904"/>
            <a:ext cx="3556504" cy="5340096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" y="1256180"/>
            <a:ext cx="914400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6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725</Words>
  <Application>Microsoft Office PowerPoint</Application>
  <PresentationFormat>On-screen Show (4:3)</PresentationFormat>
  <Paragraphs>122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CRIME SCENE PROCESSING</vt:lpstr>
      <vt:lpstr>The Crime</vt:lpstr>
      <vt:lpstr>POST – Crime Scene Investigation</vt:lpstr>
      <vt:lpstr>Crime Scene Team</vt:lpstr>
      <vt:lpstr>Protect the Scene</vt:lpstr>
      <vt:lpstr>PowerPoint Presentation</vt:lpstr>
      <vt:lpstr>Observe the Scene  </vt:lpstr>
      <vt:lpstr>Documentation</vt:lpstr>
      <vt:lpstr>Documentation</vt:lpstr>
      <vt:lpstr>Documentation</vt:lpstr>
      <vt:lpstr>Photography</vt:lpstr>
      <vt:lpstr>Documentation</vt:lpstr>
      <vt:lpstr>Documentation</vt:lpstr>
      <vt:lpstr>Documentation</vt:lpstr>
      <vt:lpstr>Rough Sketch</vt:lpstr>
      <vt:lpstr>Documentation</vt:lpstr>
      <vt:lpstr>Final Sketch</vt:lpstr>
      <vt:lpstr>Search &amp; Secure Evidence</vt:lpstr>
      <vt:lpstr>Systematic Search Methods</vt:lpstr>
      <vt:lpstr>Taking Evidence</vt:lpstr>
      <vt:lpstr>Taking Evidence</vt:lpstr>
      <vt:lpstr>Taking Evidence</vt:lpstr>
      <vt:lpstr>Medical Examiner vs Coroner</vt:lpstr>
      <vt:lpstr>Autopsy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 CRIME SCENE</dc:title>
  <dc:creator>Office 2004 Test Drive User</dc:creator>
  <cp:lastModifiedBy>District 211</cp:lastModifiedBy>
  <cp:revision>59</cp:revision>
  <dcterms:created xsi:type="dcterms:W3CDTF">2010-07-25T13:53:01Z</dcterms:created>
  <dcterms:modified xsi:type="dcterms:W3CDTF">2012-08-06T19:29:03Z</dcterms:modified>
</cp:coreProperties>
</file>