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6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DF0924-50BF-4451-B4C9-869ED0075DFA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BE8E88-12C1-4BA5-A062-6F09370A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7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E8E88-12C1-4BA5-A062-6F09370A32B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02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91C77-81D8-47F5-8C90-459B77F12458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F86618-98BA-404B-8677-4172C9CCEC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91C77-81D8-47F5-8C90-459B77F12458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86618-98BA-404B-8677-4172C9CCE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91C77-81D8-47F5-8C90-459B77F12458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86618-98BA-404B-8677-4172C9CCE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91C77-81D8-47F5-8C90-459B77F12458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86618-98BA-404B-8677-4172C9CCE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91C77-81D8-47F5-8C90-459B77F12458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86618-98BA-404B-8677-4172C9CCEC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91C77-81D8-47F5-8C90-459B77F12458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86618-98BA-404B-8677-4172C9CCEC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91C77-81D8-47F5-8C90-459B77F12458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86618-98BA-404B-8677-4172C9CCEC2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91C77-81D8-47F5-8C90-459B77F12458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86618-98BA-404B-8677-4172C9CCE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91C77-81D8-47F5-8C90-459B77F12458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86618-98BA-404B-8677-4172C9CCE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91C77-81D8-47F5-8C90-459B77F12458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86618-98BA-404B-8677-4172C9CCE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91C77-81D8-47F5-8C90-459B77F12458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86618-98BA-404B-8677-4172C9CCE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2491C77-81D8-47F5-8C90-459B77F12458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4F86618-98BA-404B-8677-4172C9CCEC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Chemical Reactions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Chem</a:t>
            </a:r>
            <a:r>
              <a:rPr lang="en-US" dirty="0" smtClean="0"/>
              <a:t> 332 – </a:t>
            </a:r>
            <a:r>
              <a:rPr lang="en-US" dirty="0" err="1" smtClean="0"/>
              <a:t>O’Dette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66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equation and states of matter for the reaction of oxygen and aluminum to yield solid aluminum oxide</a:t>
            </a:r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(g)  +  </a:t>
            </a:r>
            <a:r>
              <a:rPr lang="en-US" dirty="0" smtClean="0"/>
              <a:t> </a:t>
            </a:r>
            <a:r>
              <a:rPr lang="en-US" dirty="0"/>
              <a:t>Al (s)           </a:t>
            </a:r>
            <a:r>
              <a:rPr lang="en-US" dirty="0" smtClean="0"/>
              <a:t>   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(s)</a:t>
            </a:r>
            <a:endParaRPr lang="en-US" baseline="-25000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3 O</a:t>
            </a:r>
            <a:r>
              <a:rPr lang="en-US" baseline="-25000" dirty="0" smtClean="0"/>
              <a:t>2</a:t>
            </a:r>
            <a:r>
              <a:rPr lang="en-US" dirty="0" smtClean="0"/>
              <a:t> (g)  +  4 Al (s)             2 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 (s)</a:t>
            </a:r>
            <a:endParaRPr lang="en-US" baseline="-250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800600" y="30480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800600" y="38862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0416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tillery+f12-0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776572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109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Changing subscripts (DO NOT CHANGE SUBSCRIPTS)</a:t>
            </a:r>
          </a:p>
          <a:p>
            <a:r>
              <a:rPr lang="en-US" sz="2800" dirty="0" smtClean="0"/>
              <a:t>Forgetting </a:t>
            </a:r>
            <a:r>
              <a:rPr lang="en-US" sz="2800" dirty="0" err="1" smtClean="0"/>
              <a:t>diatomics</a:t>
            </a:r>
            <a:r>
              <a:rPr lang="en-US" sz="2800" dirty="0" smtClean="0"/>
              <a:t> (</a:t>
            </a:r>
            <a:r>
              <a:rPr lang="en-US" sz="2800" dirty="0" err="1" smtClean="0"/>
              <a:t>HOBrFINCl</a:t>
            </a:r>
            <a:r>
              <a:rPr lang="en-US" sz="2800" dirty="0"/>
              <a:t> </a:t>
            </a:r>
            <a:r>
              <a:rPr lang="en-US" sz="2800" dirty="0" smtClean="0"/>
              <a:t>or Big 7)</a:t>
            </a:r>
          </a:p>
        </p:txBody>
      </p:sp>
    </p:spTree>
    <p:extLst>
      <p:ext uri="{BB962C8B-B14F-4D97-AF65-F5344CB8AC3E}">
        <p14:creationId xmlns:p14="http://schemas.microsoft.com/office/powerpoint/2010/main" val="388523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45505" cy="387781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 Reactants 		</a:t>
            </a:r>
            <a:r>
              <a:rPr lang="en-US" sz="3600" dirty="0"/>
              <a:t> </a:t>
            </a:r>
            <a:r>
              <a:rPr lang="en-US" sz="3600" dirty="0" smtClean="0"/>
              <a:t>      Products</a:t>
            </a:r>
            <a:endParaRPr lang="en-US" sz="36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940629" y="2936443"/>
            <a:ext cx="1828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191000" y="2371447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yield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1547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Symbols/States of Matter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 numCol="2"/>
          <a:lstStyle/>
          <a:p>
            <a:r>
              <a:rPr lang="en-US" sz="2800" dirty="0" smtClean="0"/>
              <a:t>      = heated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(s) = solid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(l) = liquid</a:t>
            </a:r>
          </a:p>
          <a:p>
            <a:r>
              <a:rPr lang="en-US" sz="2800" dirty="0" smtClean="0"/>
              <a:t>(g</a:t>
            </a:r>
            <a:r>
              <a:rPr lang="en-US" sz="2800" dirty="0"/>
              <a:t>) = gas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smtClean="0"/>
              <a:t>(</a:t>
            </a:r>
            <a:r>
              <a:rPr lang="en-US" sz="2800" dirty="0" err="1" smtClean="0"/>
              <a:t>aq</a:t>
            </a:r>
            <a:r>
              <a:rPr lang="en-US" sz="2800" dirty="0" smtClean="0"/>
              <a:t>) = aqueous ; substance is dissolved in water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atalyst = accelerates a chemical reaction</a:t>
            </a:r>
          </a:p>
          <a:p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1066800" y="1981200"/>
            <a:ext cx="304800" cy="3048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9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Balanced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equation must have the </a:t>
            </a:r>
            <a:r>
              <a:rPr lang="en-US" sz="2800" u="sng" dirty="0" smtClean="0"/>
              <a:t>same</a:t>
            </a:r>
            <a:r>
              <a:rPr lang="en-US" sz="2800" dirty="0" smtClean="0"/>
              <a:t> number of atoms on each side of the equation</a:t>
            </a:r>
          </a:p>
          <a:p>
            <a:r>
              <a:rPr lang="en-US" sz="2800" dirty="0" smtClean="0"/>
              <a:t>Equations are balanced by using </a:t>
            </a:r>
            <a:r>
              <a:rPr lang="en-US" sz="2800" u="sng" dirty="0" smtClean="0"/>
              <a:t>coefficients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3 O</a:t>
            </a:r>
            <a:r>
              <a:rPr lang="en-US" sz="2800" baseline="-25000" dirty="0" smtClean="0"/>
              <a:t>2</a:t>
            </a:r>
            <a:endParaRPr lang="en-US" sz="2800" baseline="-250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040086" y="43434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048000" y="42672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143000" y="400559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Coefficient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172200" y="408179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Subscript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7906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Subscript vs. Coefficient</a:t>
            </a:r>
            <a:endParaRPr lang="en-US" dirty="0"/>
          </a:p>
        </p:txBody>
      </p:sp>
      <p:pic>
        <p:nvPicPr>
          <p:cNvPr id="4" name="Picture 4" descr="tillery+f12-0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849" y="1600200"/>
            <a:ext cx="5478301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6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for Balancing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Example: Write the balanced equation and states of matter for the reaction of </a:t>
            </a:r>
            <a:r>
              <a:rPr lang="en-US" dirty="0" smtClean="0"/>
              <a:t>magnesium </a:t>
            </a:r>
            <a:r>
              <a:rPr lang="en-US" dirty="0" smtClean="0"/>
              <a:t>+ aqueous silver nitrate to yield aqueous magnesium nitrate + silver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Write the equation using the correct formula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733800" y="3894218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85075" y="3655367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Mg (s)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32788" y="3663386"/>
            <a:ext cx="2149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AgNO</a:t>
            </a:r>
            <a:r>
              <a:rPr lang="en-US" sz="2400" baseline="-25000" dirty="0">
                <a:latin typeface="+mj-lt"/>
              </a:rPr>
              <a:t>3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(</a:t>
            </a:r>
            <a:r>
              <a:rPr lang="en-US" sz="2400" dirty="0" err="1" smtClean="0">
                <a:latin typeface="+mj-lt"/>
              </a:rPr>
              <a:t>aq</a:t>
            </a:r>
            <a:r>
              <a:rPr lang="en-US" sz="2400" dirty="0" smtClean="0">
                <a:latin typeface="+mj-lt"/>
              </a:rPr>
              <a:t>)</a:t>
            </a:r>
            <a:endParaRPr lang="en-US" sz="2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59760" y="366338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2332" y="3663386"/>
            <a:ext cx="2476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Mg(NO</a:t>
            </a:r>
            <a:r>
              <a:rPr lang="en-US" sz="2400" baseline="-25000" dirty="0">
                <a:latin typeface="+mj-lt"/>
              </a:rPr>
              <a:t>3</a:t>
            </a:r>
            <a:r>
              <a:rPr lang="en-US" sz="2400" dirty="0">
                <a:latin typeface="+mj-lt"/>
              </a:rPr>
              <a:t>)</a:t>
            </a:r>
            <a:r>
              <a:rPr lang="en-US" sz="2400" baseline="-25000" dirty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 (</a:t>
            </a:r>
            <a:r>
              <a:rPr lang="en-US" sz="2400" dirty="0" err="1">
                <a:latin typeface="+mj-lt"/>
              </a:rPr>
              <a:t>aq</a:t>
            </a:r>
            <a:r>
              <a:rPr lang="en-US" sz="2400" dirty="0">
                <a:latin typeface="+mj-lt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0" y="3655367"/>
            <a:ext cx="1117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Ag </a:t>
            </a:r>
            <a:r>
              <a:rPr lang="en-US" sz="2400" dirty="0">
                <a:latin typeface="+mj-lt"/>
              </a:rPr>
              <a:t>(s)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68332" y="3655367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3808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7" grpId="0"/>
      <p:bldP spid="8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for Balancing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Determine if the equation is balanced </a:t>
            </a:r>
          </a:p>
          <a:p>
            <a:pPr marL="0" indent="0">
              <a:buNone/>
            </a:pPr>
            <a:r>
              <a:rPr lang="en-US" dirty="0" smtClean="0"/>
              <a:t>**Keep </a:t>
            </a:r>
            <a:r>
              <a:rPr lang="en-US" dirty="0" err="1" smtClean="0"/>
              <a:t>polyatomics</a:t>
            </a:r>
            <a:r>
              <a:rPr lang="en-US" dirty="0" smtClean="0"/>
              <a:t> together if they are on both sides of the equation</a:t>
            </a:r>
          </a:p>
          <a:p>
            <a:pPr marL="0" indent="0">
              <a:buNone/>
            </a:pPr>
            <a:r>
              <a:rPr lang="en-US" dirty="0"/>
              <a:t>Mg (s) + AgNO</a:t>
            </a:r>
            <a:r>
              <a:rPr lang="en-US" baseline="-25000" dirty="0"/>
              <a:t>3</a:t>
            </a:r>
            <a:r>
              <a:rPr lang="en-US" dirty="0"/>
              <a:t> (</a:t>
            </a:r>
            <a:r>
              <a:rPr lang="en-US" dirty="0" err="1"/>
              <a:t>aq</a:t>
            </a:r>
            <a:r>
              <a:rPr lang="en-US" dirty="0"/>
              <a:t>)               Mg(NO</a:t>
            </a:r>
            <a:r>
              <a:rPr lang="en-US" baseline="-25000" dirty="0"/>
              <a:t>3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 (</a:t>
            </a:r>
            <a:r>
              <a:rPr lang="en-US" dirty="0" err="1"/>
              <a:t>aq</a:t>
            </a:r>
            <a:r>
              <a:rPr lang="en-US" dirty="0"/>
              <a:t>) + Ag (s</a:t>
            </a:r>
            <a:r>
              <a:rPr lang="en-US" dirty="0" smtClean="0"/>
              <a:t>)</a:t>
            </a:r>
          </a:p>
          <a:p>
            <a:pPr marL="0" indent="0" algn="ctr">
              <a:buNone/>
            </a:pPr>
            <a:r>
              <a:rPr lang="en-US" dirty="0" smtClean="0"/>
              <a:t>R(reactants)  	P(products)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58146" y="3454028"/>
            <a:ext cx="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86000" y="3754582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878782" y="3849722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Balanced</a:t>
            </a:r>
            <a:endParaRPr lang="en-US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78782" y="41910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Balanced</a:t>
            </a:r>
            <a:endParaRPr lang="en-US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25818" y="4669023"/>
            <a:ext cx="1918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Not Balanced</a:t>
            </a:r>
            <a:endParaRPr lang="en-US" dirty="0">
              <a:latin typeface="+mj-lt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733800" y="3048000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257800" y="374195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1</a:t>
            </a:r>
            <a:endParaRPr lang="en-US" sz="24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00760" y="3797817"/>
            <a:ext cx="347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1</a:t>
            </a:r>
            <a:endParaRPr lang="en-US" sz="24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00760" y="4191000"/>
            <a:ext cx="347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1</a:t>
            </a:r>
            <a:endParaRPr lang="en-US" sz="24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57800" y="4150667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1</a:t>
            </a:r>
            <a:endParaRPr lang="en-US" sz="24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00760" y="4622857"/>
            <a:ext cx="423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1</a:t>
            </a:r>
            <a:endParaRPr lang="en-US" sz="24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57800" y="4622856"/>
            <a:ext cx="489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2 </a:t>
            </a:r>
            <a:endParaRPr lang="en-US" sz="24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64397" y="3809390"/>
            <a:ext cx="1063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Mg</a:t>
            </a:r>
            <a:endParaRPr lang="en-US" sz="24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38800" y="3754579"/>
            <a:ext cx="1063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Mg</a:t>
            </a:r>
            <a:endParaRPr lang="en-US" sz="24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64397" y="4190998"/>
            <a:ext cx="706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Ag</a:t>
            </a:r>
            <a:endParaRPr lang="en-US" sz="24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91581" y="4150309"/>
            <a:ext cx="662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Ag</a:t>
            </a:r>
            <a:endParaRPr lang="en-US" sz="2400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64397" y="4622857"/>
            <a:ext cx="1064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</a:t>
            </a:r>
            <a:r>
              <a:rPr lang="en-US" sz="2400" baseline="-25000" dirty="0" smtClean="0">
                <a:latin typeface="+mj-lt"/>
              </a:rPr>
              <a:t>3</a:t>
            </a:r>
            <a:endParaRPr lang="en-US" sz="24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38800" y="4622855"/>
            <a:ext cx="117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</a:t>
            </a:r>
            <a:r>
              <a:rPr lang="en-US" sz="2400" baseline="-25000" dirty="0" smtClean="0">
                <a:latin typeface="+mj-lt"/>
              </a:rPr>
              <a:t>3</a:t>
            </a:r>
            <a:r>
              <a:rPr lang="en-US" sz="2400" dirty="0">
                <a:latin typeface="+mj-lt"/>
              </a:rPr>
              <a:t>	</a:t>
            </a:r>
            <a:r>
              <a:rPr lang="en-US" sz="2400" dirty="0" smtClean="0">
                <a:latin typeface="+mj-lt"/>
              </a:rPr>
              <a:t> 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1093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9" grpId="0"/>
      <p:bldP spid="10" grpId="0"/>
      <p:bldP spid="4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for Balancing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Balance one element/polyatomic at a time using coefficients</a:t>
            </a:r>
          </a:p>
          <a:p>
            <a:pPr marL="0" indent="0">
              <a:buNone/>
            </a:pPr>
            <a:r>
              <a:rPr lang="en-US" dirty="0" smtClean="0"/>
              <a:t>****Balance O and H last!!!!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Mg </a:t>
            </a:r>
            <a:r>
              <a:rPr lang="en-US" dirty="0"/>
              <a:t>(s) + </a:t>
            </a:r>
            <a:r>
              <a:rPr lang="en-US" dirty="0" smtClean="0"/>
              <a:t>   AgNO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          </a:t>
            </a:r>
            <a:r>
              <a:rPr lang="en-US" dirty="0" smtClean="0"/>
              <a:t>  </a:t>
            </a:r>
            <a:r>
              <a:rPr lang="en-US" dirty="0"/>
              <a:t>Mg(NO</a:t>
            </a:r>
            <a:r>
              <a:rPr lang="en-US" baseline="-25000" dirty="0"/>
              <a:t>3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 (</a:t>
            </a:r>
            <a:r>
              <a:rPr lang="en-US" dirty="0" err="1"/>
              <a:t>aq</a:t>
            </a:r>
            <a:r>
              <a:rPr lang="en-US" dirty="0"/>
              <a:t>) + </a:t>
            </a:r>
            <a:r>
              <a:rPr lang="en-US" dirty="0" smtClean="0"/>
              <a:t>   Ag </a:t>
            </a:r>
            <a:r>
              <a:rPr lang="en-US" dirty="0"/>
              <a:t>(s)</a:t>
            </a:r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962400" y="3505200"/>
            <a:ext cx="838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52600" y="3274367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315200" y="3274367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240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for Balancing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en-US" dirty="0" smtClean="0"/>
              <a:t>Check to see if balanced</a:t>
            </a:r>
          </a:p>
          <a:p>
            <a:pPr marL="0" indent="0" algn="ctr">
              <a:buNone/>
            </a:pPr>
            <a:r>
              <a:rPr lang="en-US" dirty="0" smtClean="0"/>
              <a:t>R  	                      P</a:t>
            </a:r>
          </a:p>
          <a:p>
            <a:pPr marL="0" indent="0" algn="ctr">
              <a:buNone/>
            </a:pPr>
            <a:r>
              <a:rPr lang="en-US" dirty="0" smtClean="0"/>
              <a:t>1 Mg		   	1 Mg</a:t>
            </a:r>
          </a:p>
          <a:p>
            <a:pPr marL="0" indent="0" algn="ctr">
              <a:buNone/>
            </a:pPr>
            <a:r>
              <a:rPr lang="en-US" dirty="0"/>
              <a:t>2</a:t>
            </a:r>
            <a:r>
              <a:rPr lang="en-US" dirty="0" smtClean="0"/>
              <a:t> Ag			2 Ag</a:t>
            </a:r>
          </a:p>
          <a:p>
            <a:pPr marL="0" indent="0" algn="ctr">
              <a:buNone/>
            </a:pPr>
            <a:r>
              <a:rPr lang="en-US" dirty="0"/>
              <a:t>2</a:t>
            </a:r>
            <a:r>
              <a:rPr lang="en-US" dirty="0" smtClean="0"/>
              <a:t> NO</a:t>
            </a:r>
            <a:r>
              <a:rPr lang="en-US" baseline="-25000" dirty="0" smtClean="0"/>
              <a:t>3</a:t>
            </a:r>
            <a:r>
              <a:rPr lang="en-US" dirty="0" smtClean="0"/>
              <a:t>			2 NO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604657" y="2036618"/>
            <a:ext cx="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18657" y="243840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890657" y="2528454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Balanced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13418" y="2909454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Balanced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34200" y="3363191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Balanced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96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401</TotalTime>
  <Words>317</Words>
  <Application>Microsoft Office PowerPoint</Application>
  <PresentationFormat>On-screen Show (4:3)</PresentationFormat>
  <Paragraphs>78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Executive</vt:lpstr>
      <vt:lpstr>Chemical Reactions</vt:lpstr>
      <vt:lpstr>Chemical Equation</vt:lpstr>
      <vt:lpstr>Symbols/States of Matter</vt:lpstr>
      <vt:lpstr>Balanced Equations</vt:lpstr>
      <vt:lpstr>Subscript vs. Coefficient</vt:lpstr>
      <vt:lpstr>Steps for Balancing Equations</vt:lpstr>
      <vt:lpstr>Steps for Balancing Equations</vt:lpstr>
      <vt:lpstr>Steps for Balancing Equations</vt:lpstr>
      <vt:lpstr>Steps for Balancing Equations</vt:lpstr>
      <vt:lpstr>Example</vt:lpstr>
      <vt:lpstr>PowerPoint Presentation</vt:lpstr>
      <vt:lpstr>Common Mistakes</vt:lpstr>
    </vt:vector>
  </TitlesOfParts>
  <Company>Township High School District 211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Reactions</dc:title>
  <dc:creator>District 211</dc:creator>
  <cp:lastModifiedBy>District 211</cp:lastModifiedBy>
  <cp:revision>27</cp:revision>
  <dcterms:created xsi:type="dcterms:W3CDTF">2012-02-17T19:03:14Z</dcterms:created>
  <dcterms:modified xsi:type="dcterms:W3CDTF">2013-03-07T18:52:40Z</dcterms:modified>
</cp:coreProperties>
</file>