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74" r:id="rId6"/>
    <p:sldId id="275" r:id="rId7"/>
    <p:sldId id="264" r:id="rId8"/>
    <p:sldId id="276" r:id="rId9"/>
    <p:sldId id="261" r:id="rId10"/>
    <p:sldId id="277" r:id="rId11"/>
    <p:sldId id="268" r:id="rId12"/>
    <p:sldId id="278" r:id="rId13"/>
    <p:sldId id="279" r:id="rId14"/>
    <p:sldId id="280" r:id="rId15"/>
    <p:sldId id="281" r:id="rId16"/>
    <p:sldId id="266" r:id="rId17"/>
    <p:sldId id="267" r:id="rId18"/>
    <p:sldId id="269" r:id="rId19"/>
    <p:sldId id="271" r:id="rId20"/>
    <p:sldId id="270" r:id="rId21"/>
    <p:sldId id="282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76" d="100"/>
          <a:sy n="76" d="100"/>
        </p:scale>
        <p:origin x="-108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B9E-FF64-4166-AB09-8AAD1D27863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850F-5E82-418D-B125-6D657F56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9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B9E-FF64-4166-AB09-8AAD1D27863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850F-5E82-418D-B125-6D657F56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8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B9E-FF64-4166-AB09-8AAD1D27863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850F-5E82-418D-B125-6D657F56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8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B9E-FF64-4166-AB09-8AAD1D27863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850F-5E82-418D-B125-6D657F56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B9E-FF64-4166-AB09-8AAD1D27863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850F-5E82-418D-B125-6D657F56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B9E-FF64-4166-AB09-8AAD1D27863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850F-5E82-418D-B125-6D657F56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8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B9E-FF64-4166-AB09-8AAD1D27863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850F-5E82-418D-B125-6D657F56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B9E-FF64-4166-AB09-8AAD1D27863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850F-5E82-418D-B125-6D657F56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8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B9E-FF64-4166-AB09-8AAD1D27863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850F-5E82-418D-B125-6D657F56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8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B9E-FF64-4166-AB09-8AAD1D27863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850F-5E82-418D-B125-6D657F56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6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B9E-FF64-4166-AB09-8AAD1D27863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850F-5E82-418D-B125-6D657F56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8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04B9E-FF64-4166-AB09-8AAD1D27863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0850F-5E82-418D-B125-6D657F56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rct=j&amp;q=neutral+ionic+compound&amp;source=images&amp;cd=&amp;cad=rja&amp;docid=TtM8gEydUwJszM&amp;tbnid=c4KluoeVRq4WAM:&amp;ved=0CAUQjRw&amp;url=http://effsalt.blogspot.com/2011/09/ionic-compounds.html&amp;ei=UwEVUd70F8Hq2gXmsYHgAw&amp;bvm=bv.42080656,d.aWM&amp;psig=AFQjCNH-sYPJdHGHDojI9AN4sRXHo3ph5Q&amp;ust=136041689199669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Formula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332 – </a:t>
            </a:r>
            <a:r>
              <a:rPr lang="en-US" dirty="0" err="1" smtClean="0"/>
              <a:t>O’Dette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6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Charge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Ex: Write the name for Au</a:t>
            </a:r>
            <a:r>
              <a:rPr lang="en-US" baseline="-25000" dirty="0"/>
              <a:t>2</a:t>
            </a:r>
            <a:r>
              <a:rPr lang="en-US" dirty="0"/>
              <a:t>S</a:t>
            </a:r>
          </a:p>
          <a:p>
            <a:pPr marL="0" indent="0">
              <a:buNone/>
            </a:pPr>
            <a:r>
              <a:rPr lang="en-US" dirty="0"/>
              <a:t> 			   Au</a:t>
            </a:r>
            <a:r>
              <a:rPr lang="en-US" baseline="30000" dirty="0"/>
              <a:t>?</a:t>
            </a:r>
            <a:r>
              <a:rPr lang="en-US" dirty="0"/>
              <a:t>     +    S</a:t>
            </a:r>
            <a:r>
              <a:rPr lang="en-US" baseline="30000" dirty="0"/>
              <a:t>2-</a:t>
            </a:r>
          </a:p>
          <a:p>
            <a:pPr marL="0" indent="0">
              <a:buNone/>
            </a:pPr>
            <a:r>
              <a:rPr lang="en-US" dirty="0"/>
              <a:t>   charge balance  2(?)    +   (2-)    =   0</a:t>
            </a:r>
          </a:p>
          <a:p>
            <a:pPr marL="0" indent="0">
              <a:buNone/>
            </a:pPr>
            <a:r>
              <a:rPr lang="en-US" dirty="0"/>
              <a:t>  			 2(1+)   +   (2-)    =   0</a:t>
            </a:r>
          </a:p>
          <a:p>
            <a:pPr marL="0" indent="0" algn="ctr">
              <a:buNone/>
            </a:pPr>
            <a:r>
              <a:rPr lang="en-US" dirty="0"/>
              <a:t>    gold (I) sulfide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1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Charge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How to Write Formulas</a:t>
            </a:r>
          </a:p>
          <a:p>
            <a:r>
              <a:rPr lang="en-US" dirty="0" smtClean="0"/>
              <a:t>Use same rules as binary</a:t>
            </a:r>
          </a:p>
          <a:p>
            <a:r>
              <a:rPr lang="en-US" dirty="0" smtClean="0"/>
              <a:t>Ex</a:t>
            </a:r>
            <a:r>
              <a:rPr lang="en-US" dirty="0"/>
              <a:t>: Write the formula </a:t>
            </a:r>
            <a:r>
              <a:rPr lang="en-US" dirty="0" smtClean="0"/>
              <a:t>for copper </a:t>
            </a:r>
            <a:r>
              <a:rPr lang="en-US" dirty="0"/>
              <a:t>(</a:t>
            </a:r>
            <a:r>
              <a:rPr lang="en-US" dirty="0" smtClean="0"/>
              <a:t>II) iodide        </a:t>
            </a:r>
            <a:r>
              <a:rPr lang="en-US" dirty="0" smtClean="0"/>
              <a:t>           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50683" y="4000498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068338" y="3569611"/>
            <a:ext cx="99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CuI</a:t>
            </a:r>
            <a:r>
              <a:rPr lang="en-US" sz="3200" baseline="-25000" dirty="0"/>
              <a:t>2</a:t>
            </a:r>
            <a:endParaRPr lang="en-US" sz="3200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09800" y="3352800"/>
            <a:ext cx="1219200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71200" y="3708112"/>
            <a:ext cx="896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Cu</a:t>
            </a:r>
            <a:r>
              <a:rPr lang="en-US" sz="3200" baseline="30000" dirty="0"/>
              <a:t>2+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000500" y="4031962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</a:t>
            </a:r>
            <a:r>
              <a:rPr lang="en-US" sz="3200" baseline="30000" dirty="0"/>
              <a:t>1-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00500" y="338426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</a:t>
            </a:r>
            <a:r>
              <a:rPr lang="en-US" sz="3200" baseline="30000" dirty="0"/>
              <a:t>1-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3810000" y="3352799"/>
            <a:ext cx="1143000" cy="647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0" y="4000500"/>
            <a:ext cx="1143000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7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7" grpId="0" animBg="1"/>
      <p:bldP spid="8" grpId="0"/>
      <p:bldP spid="10" grpId="0"/>
      <p:bldP spid="11" grpId="0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Polyatomic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Polyatomic = individual ions containing more than one element</a:t>
            </a:r>
          </a:p>
          <a:p>
            <a:pPr marL="0" indent="0">
              <a:buNone/>
            </a:pPr>
            <a:r>
              <a:rPr lang="en-US" u="sng" dirty="0"/>
              <a:t>How to Name</a:t>
            </a:r>
          </a:p>
          <a:p>
            <a:r>
              <a:rPr lang="en-US" dirty="0"/>
              <a:t>Look up the </a:t>
            </a:r>
            <a:r>
              <a:rPr lang="en-US" u="sng" dirty="0"/>
              <a:t>charge</a:t>
            </a:r>
            <a:r>
              <a:rPr lang="en-US" dirty="0"/>
              <a:t> on Ion Chart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05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Polyatomic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How to Name</a:t>
            </a:r>
            <a:r>
              <a:rPr lang="en-US" dirty="0" smtClean="0"/>
              <a:t>(cont.)</a:t>
            </a:r>
          </a:p>
          <a:p>
            <a:r>
              <a:rPr lang="en-US" dirty="0" err="1" smtClean="0"/>
              <a:t>Cation</a:t>
            </a:r>
            <a:endParaRPr lang="en-US" dirty="0" smtClean="0"/>
          </a:p>
          <a:p>
            <a:pPr lvl="1"/>
            <a:r>
              <a:rPr lang="en-US" dirty="0" smtClean="0"/>
              <a:t>If it is an element, use element name</a:t>
            </a:r>
          </a:p>
          <a:p>
            <a:pPr lvl="1"/>
            <a:r>
              <a:rPr lang="en-US" dirty="0" smtClean="0"/>
              <a:t>If it is a polyatomic, use name of ion</a:t>
            </a:r>
          </a:p>
          <a:p>
            <a:r>
              <a:rPr lang="en-US" dirty="0" smtClean="0"/>
              <a:t>Anion</a:t>
            </a:r>
          </a:p>
          <a:p>
            <a:pPr lvl="1"/>
            <a:r>
              <a:rPr lang="en-US" dirty="0" smtClean="0"/>
              <a:t>If it is an element, use element name with “ide”</a:t>
            </a:r>
          </a:p>
          <a:p>
            <a:pPr lvl="1"/>
            <a:r>
              <a:rPr lang="en-US" dirty="0" smtClean="0"/>
              <a:t>If it is polyatomic, use name of 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0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Polyatomic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Examples</a:t>
            </a:r>
          </a:p>
          <a:p>
            <a:pPr lvl="1"/>
            <a:r>
              <a:rPr lang="en-US" dirty="0" smtClean="0"/>
              <a:t>Ba(OH)</a:t>
            </a:r>
            <a:r>
              <a:rPr lang="en-US" baseline="-25000" dirty="0" smtClean="0"/>
              <a:t>2</a:t>
            </a:r>
            <a:r>
              <a:rPr lang="en-US" dirty="0" smtClean="0"/>
              <a:t> 	</a:t>
            </a:r>
          </a:p>
          <a:p>
            <a:pPr lvl="2"/>
            <a:r>
              <a:rPr lang="en-US" sz="2800" dirty="0" smtClean="0"/>
              <a:t>Barium hydroxide</a:t>
            </a:r>
          </a:p>
          <a:p>
            <a:pPr lvl="1"/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S</a:t>
            </a:r>
          </a:p>
          <a:p>
            <a:pPr lvl="2"/>
            <a:r>
              <a:rPr lang="en-US" sz="2800" dirty="0" smtClean="0"/>
              <a:t>Ammonium sulfide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168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Polyatomic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How to Write Formulas</a:t>
            </a:r>
          </a:p>
          <a:p>
            <a:r>
              <a:rPr lang="en-US" dirty="0"/>
              <a:t>Use same rules as binary</a:t>
            </a:r>
          </a:p>
          <a:p>
            <a:r>
              <a:rPr lang="en-US" dirty="0"/>
              <a:t>Use </a:t>
            </a:r>
            <a:r>
              <a:rPr lang="en-US" u="sng" dirty="0"/>
              <a:t>parenthesis</a:t>
            </a:r>
            <a:r>
              <a:rPr lang="en-US" dirty="0"/>
              <a:t> when there is more than one polyatomic 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1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Polyatomic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Ex: aluminum </a:t>
            </a:r>
            <a:r>
              <a:rPr lang="en-US" dirty="0" smtClean="0"/>
              <a:t>sulfate</a:t>
            </a: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43744" y="2438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181600" y="2007513"/>
            <a:ext cx="2223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-25000" dirty="0"/>
              <a:t>3</a:t>
            </a:r>
            <a:endParaRPr lang="en-US" sz="3200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2209800"/>
            <a:ext cx="9144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3415430"/>
            <a:ext cx="914400" cy="13851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0" y="2209800"/>
            <a:ext cx="9144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33600" y="3041736"/>
            <a:ext cx="914400" cy="8726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33600" y="3914382"/>
            <a:ext cx="914400" cy="886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4400" y="3700117"/>
            <a:ext cx="1038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Al</a:t>
            </a:r>
            <a:r>
              <a:rPr lang="en-US" sz="3200" baseline="30000" dirty="0"/>
              <a:t>3+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2569044"/>
            <a:ext cx="1038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Al</a:t>
            </a:r>
            <a:r>
              <a:rPr lang="en-US" sz="3200" baseline="30000" dirty="0"/>
              <a:t>3+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169090" y="4056344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</a:t>
            </a:r>
            <a:r>
              <a:rPr lang="en-US" sz="2800" baseline="-25000" dirty="0"/>
              <a:t>4</a:t>
            </a:r>
            <a:r>
              <a:rPr lang="en-US" sz="2800" baseline="30000" dirty="0"/>
              <a:t>2-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2376556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</a:t>
            </a:r>
            <a:r>
              <a:rPr lang="en-US" sz="2800" baseline="-25000" dirty="0"/>
              <a:t>4</a:t>
            </a:r>
            <a:r>
              <a:rPr lang="en-US" sz="2800" baseline="30000" dirty="0"/>
              <a:t>2-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163871" y="315382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</a:t>
            </a:r>
            <a:r>
              <a:rPr lang="en-US" sz="2800" baseline="-25000" dirty="0"/>
              <a:t>4</a:t>
            </a:r>
            <a:r>
              <a:rPr lang="en-US" sz="2800" baseline="30000" dirty="0"/>
              <a:t>2-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179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following compounds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Na</a:t>
            </a:r>
            <a:r>
              <a:rPr lang="en-US" baseline="-25000" dirty="0" smtClean="0"/>
              <a:t>3</a:t>
            </a:r>
            <a:r>
              <a:rPr lang="en-US" dirty="0" smtClean="0"/>
              <a:t>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FeCl</a:t>
            </a:r>
            <a:r>
              <a:rPr lang="en-US" baseline="-25000" dirty="0" smtClean="0"/>
              <a:t>2</a:t>
            </a:r>
            <a:r>
              <a:rPr lang="en-US" dirty="0" smtClean="0"/>
              <a:t> *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Zn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NO</a:t>
            </a:r>
            <a:r>
              <a:rPr lang="en-US" baseline="-25000" dirty="0" smtClean="0"/>
              <a:t>2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*don’t forget about transition metals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57600" y="22098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 smtClean="0"/>
              <a:t>odium nitride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688773" y="273302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ron(II) chloride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88773" y="3253409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z</a:t>
            </a:r>
            <a:r>
              <a:rPr lang="en-US" sz="2800" dirty="0" smtClean="0"/>
              <a:t>inc phosphate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688773" y="3657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mmonium nitrite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53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formula for the following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 smtClean="0"/>
              <a:t>Potassium oxide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 smtClean="0"/>
              <a:t>Silver (I) sulfide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 smtClean="0"/>
              <a:t>Mercury (II) sulfate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 smtClean="0"/>
              <a:t>Lithium </a:t>
            </a:r>
            <a:r>
              <a:rPr lang="en-US" dirty="0" err="1" smtClean="0"/>
              <a:t>thiocyanate</a:t>
            </a:r>
            <a:endParaRPr lang="en-US" dirty="0" smtClean="0"/>
          </a:p>
          <a:p>
            <a:pPr marL="971550" lvl="1" indent="-514350">
              <a:buFont typeface="+mj-lt"/>
              <a:buAutoNum type="arabicPeriod" startAt="5"/>
            </a:pPr>
            <a:endParaRPr lang="en-US" dirty="0" smtClean="0"/>
          </a:p>
          <a:p>
            <a:pPr marL="971550" lvl="1" indent="-514350">
              <a:buFont typeface="+mj-lt"/>
              <a:buAutoNum type="arabicPeriod" startAt="5"/>
            </a:pPr>
            <a:endParaRPr lang="en-US" dirty="0" smtClean="0"/>
          </a:p>
          <a:p>
            <a:pPr marL="971550" lvl="1" indent="-514350">
              <a:buFont typeface="+mj-lt"/>
              <a:buAutoNum type="arabicPeriod" startAt="5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46073" y="2057821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946073" y="2577789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Ag</a:t>
            </a:r>
            <a:r>
              <a:rPr lang="en-US" sz="2800" baseline="-25000" dirty="0" smtClean="0"/>
              <a:t>2</a:t>
            </a:r>
            <a:r>
              <a:rPr lang="en-US" sz="2800" dirty="0"/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66855" y="3101009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HgSO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3625916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LiSCN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250722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74618" y="211041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mono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6182" y="2647906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di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2327" y="3160102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tri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6182" y="365447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tetra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16182" y="418293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1"/>
                </a:solidFill>
              </a:rPr>
              <a:t>penta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89418" y="2118181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1"/>
                </a:solidFill>
              </a:rPr>
              <a:t>hexa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263363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1"/>
                </a:solidFill>
              </a:rPr>
              <a:t>hepta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37909" y="3171126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1"/>
                </a:solidFill>
              </a:rPr>
              <a:t>octa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37909" y="365134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1"/>
                </a:solidFill>
              </a:rPr>
              <a:t>nona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417769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1"/>
                </a:solidFill>
              </a:rPr>
              <a:t>deca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2106735"/>
            <a:ext cx="4038600" cy="4525963"/>
          </a:xfrm>
        </p:spPr>
        <p:txBody>
          <a:bodyPr/>
          <a:lstStyle/>
          <a:p>
            <a:r>
              <a:rPr lang="en-US" dirty="0" smtClean="0"/>
              <a:t>1-</a:t>
            </a:r>
          </a:p>
          <a:p>
            <a:r>
              <a:rPr lang="en-US" dirty="0" smtClean="0"/>
              <a:t>2-</a:t>
            </a:r>
          </a:p>
          <a:p>
            <a:r>
              <a:rPr lang="en-US" dirty="0" smtClean="0"/>
              <a:t>3-</a:t>
            </a:r>
          </a:p>
          <a:p>
            <a:r>
              <a:rPr lang="en-US" dirty="0" smtClean="0"/>
              <a:t>4-</a:t>
            </a:r>
          </a:p>
          <a:p>
            <a:r>
              <a:rPr lang="en-US" dirty="0" smtClean="0"/>
              <a:t>5-</a:t>
            </a:r>
          </a:p>
          <a:p>
            <a:endParaRPr lang="en-US" dirty="0" smtClean="0"/>
          </a:p>
        </p:txBody>
      </p:sp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>
          <a:xfrm>
            <a:off x="4620491" y="2102638"/>
            <a:ext cx="4038600" cy="4525963"/>
          </a:xfrm>
        </p:spPr>
        <p:txBody>
          <a:bodyPr/>
          <a:lstStyle/>
          <a:p>
            <a:r>
              <a:rPr lang="en-US" dirty="0" smtClean="0"/>
              <a:t>6-</a:t>
            </a:r>
          </a:p>
          <a:p>
            <a:r>
              <a:rPr lang="en-US" dirty="0" smtClean="0"/>
              <a:t>7-</a:t>
            </a:r>
          </a:p>
          <a:p>
            <a:r>
              <a:rPr lang="en-US" dirty="0" smtClean="0"/>
              <a:t>8-</a:t>
            </a:r>
          </a:p>
          <a:p>
            <a:r>
              <a:rPr lang="en-US" dirty="0" smtClean="0"/>
              <a:t>9-</a:t>
            </a:r>
          </a:p>
          <a:p>
            <a:r>
              <a:rPr lang="en-US" dirty="0" smtClean="0"/>
              <a:t>10-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7364" y="1298054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Memorize and use these prefixes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75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formula?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06636" cy="4525963"/>
          </a:xfrm>
        </p:spPr>
        <p:txBody>
          <a:bodyPr/>
          <a:lstStyle/>
          <a:p>
            <a:r>
              <a:rPr lang="en-US" dirty="0" smtClean="0"/>
              <a:t>Describes the number and kinds of atoms or ions that make up </a:t>
            </a:r>
            <a:r>
              <a:rPr lang="en-US" dirty="0"/>
              <a:t>a</a:t>
            </a:r>
            <a:r>
              <a:rPr lang="en-US" dirty="0" smtClean="0"/>
              <a:t> compound</a:t>
            </a:r>
            <a:endParaRPr lang="en-US" dirty="0"/>
          </a:p>
        </p:txBody>
      </p:sp>
      <p:pic>
        <p:nvPicPr>
          <p:cNvPr id="1026" name="Picture 2" descr="http://3.bp.blogspot.com/-N44f6Hx0-a0/TaKOGdJ4nUI/AAAAAAAAABc/PNCyDtwBhDQ/s1600/chem+cartoon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6" b="6565"/>
          <a:stretch/>
        </p:blipFill>
        <p:spPr bwMode="auto">
          <a:xfrm>
            <a:off x="4994564" y="1676400"/>
            <a:ext cx="4114800" cy="476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01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How to Name</a:t>
            </a:r>
          </a:p>
          <a:p>
            <a:r>
              <a:rPr lang="en-US" dirty="0" smtClean="0"/>
              <a:t>Use </a:t>
            </a:r>
            <a:r>
              <a:rPr lang="en-US" u="sng" dirty="0" smtClean="0"/>
              <a:t>prefix</a:t>
            </a:r>
            <a:r>
              <a:rPr lang="en-US" dirty="0" smtClean="0"/>
              <a:t> before </a:t>
            </a:r>
            <a:r>
              <a:rPr lang="en-US" dirty="0"/>
              <a:t>first element, unless it is mono</a:t>
            </a:r>
          </a:p>
          <a:p>
            <a:r>
              <a:rPr lang="en-US" dirty="0" smtClean="0"/>
              <a:t>Use </a:t>
            </a:r>
            <a:r>
              <a:rPr lang="en-US" dirty="0"/>
              <a:t>element name of first </a:t>
            </a:r>
            <a:r>
              <a:rPr lang="en-US" dirty="0" smtClean="0"/>
              <a:t>element</a:t>
            </a:r>
          </a:p>
          <a:p>
            <a:r>
              <a:rPr lang="en-US" dirty="0" smtClean="0"/>
              <a:t>Use </a:t>
            </a:r>
            <a:r>
              <a:rPr lang="en-US" dirty="0"/>
              <a:t>prefix before second element, no </a:t>
            </a:r>
            <a:r>
              <a:rPr lang="en-US" u="sng" dirty="0" smtClean="0"/>
              <a:t>exceptions</a:t>
            </a:r>
          </a:p>
          <a:p>
            <a:r>
              <a:rPr lang="en-US" dirty="0" smtClean="0"/>
              <a:t>Use </a:t>
            </a:r>
            <a:r>
              <a:rPr lang="en-US" dirty="0"/>
              <a:t>element name of second element with </a:t>
            </a:r>
            <a:r>
              <a:rPr lang="en-US" u="sng" dirty="0" smtClean="0"/>
              <a:t>“ide”</a:t>
            </a:r>
            <a:r>
              <a:rPr lang="en-US" dirty="0" smtClean="0"/>
              <a:t> ending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9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Ex: CO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arbon dioxide</a:t>
            </a:r>
          </a:p>
          <a:p>
            <a:pPr marL="0" indent="0">
              <a:buNone/>
            </a:pPr>
            <a:r>
              <a:rPr lang="en-US" dirty="0" smtClean="0"/>
              <a:t>How to Write Formulas</a:t>
            </a:r>
          </a:p>
          <a:p>
            <a:r>
              <a:rPr lang="en-US" dirty="0" smtClean="0"/>
              <a:t>Use </a:t>
            </a:r>
            <a:r>
              <a:rPr lang="en-US" dirty="0"/>
              <a:t>prefixes to determine how many of each element are in compound </a:t>
            </a:r>
          </a:p>
          <a:p>
            <a:r>
              <a:rPr lang="en-US" dirty="0" smtClean="0"/>
              <a:t>Ex</a:t>
            </a:r>
            <a:r>
              <a:rPr lang="en-US" dirty="0"/>
              <a:t>: </a:t>
            </a:r>
            <a:r>
              <a:rPr lang="en-US" dirty="0" err="1"/>
              <a:t>dinitrogen</a:t>
            </a:r>
            <a:r>
              <a:rPr lang="en-US" dirty="0"/>
              <a:t> </a:t>
            </a:r>
            <a:r>
              <a:rPr lang="en-US" dirty="0" smtClean="0"/>
              <a:t>monoxide</a:t>
            </a:r>
          </a:p>
          <a:p>
            <a:pPr lvl="1"/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0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Check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name of the following compounds</a:t>
            </a:r>
          </a:p>
          <a:p>
            <a:pPr marL="914400" lvl="1" indent="-514350">
              <a:buFont typeface="+mj-lt"/>
              <a:buAutoNum type="arabicPeriod" startAt="9"/>
            </a:pPr>
            <a:r>
              <a:rPr lang="en-US" dirty="0" smtClean="0"/>
              <a:t>SbI</a:t>
            </a:r>
            <a:r>
              <a:rPr lang="en-US" baseline="-25000" dirty="0" smtClean="0"/>
              <a:t>4</a:t>
            </a:r>
          </a:p>
          <a:p>
            <a:pPr marL="914400" lvl="1" indent="-514350">
              <a:buFont typeface="+mj-lt"/>
              <a:buAutoNum type="arabicPeriod" startAt="9"/>
            </a:pP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Cl</a:t>
            </a:r>
            <a:r>
              <a:rPr lang="en-US" baseline="-25000" dirty="0" smtClean="0"/>
              <a:t>3</a:t>
            </a:r>
          </a:p>
          <a:p>
            <a:pPr marL="914400" lvl="1" indent="-514350">
              <a:buFont typeface="+mj-lt"/>
              <a:buAutoNum type="arabicPeriod" startAt="9"/>
            </a:pPr>
            <a:r>
              <a:rPr lang="en-US" dirty="0" smtClean="0"/>
              <a:t>CO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2133600"/>
            <a:ext cx="3256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ntimony </a:t>
            </a:r>
            <a:r>
              <a:rPr lang="en-US" sz="2800" dirty="0" err="1" smtClean="0"/>
              <a:t>tetraiodide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2671519"/>
            <a:ext cx="3781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diphosphorus</a:t>
            </a:r>
            <a:r>
              <a:rPr lang="en-US" sz="2800" dirty="0" smtClean="0"/>
              <a:t> </a:t>
            </a:r>
            <a:r>
              <a:rPr lang="en-US" sz="2800" dirty="0" err="1" smtClean="0"/>
              <a:t>trichloride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3194739"/>
            <a:ext cx="2731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arbon monoxide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594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formula for the following </a:t>
            </a:r>
          </a:p>
          <a:p>
            <a:pPr marL="914400" lvl="1" indent="-514350">
              <a:buFont typeface="+mj-lt"/>
              <a:buAutoNum type="arabicPeriod" startAt="12"/>
            </a:pPr>
            <a:r>
              <a:rPr lang="en-US" dirty="0"/>
              <a:t>a</a:t>
            </a:r>
            <a:r>
              <a:rPr lang="en-US" dirty="0" smtClean="0"/>
              <a:t>rsenic </a:t>
            </a:r>
            <a:r>
              <a:rPr lang="en-US" dirty="0" err="1" smtClean="0"/>
              <a:t>tribromide</a:t>
            </a:r>
            <a:endParaRPr lang="en-US" dirty="0" smtClean="0"/>
          </a:p>
          <a:p>
            <a:pPr marL="914400" lvl="1" indent="-514350">
              <a:buFont typeface="+mj-lt"/>
              <a:buAutoNum type="arabicPeriod" startAt="12"/>
            </a:pPr>
            <a:r>
              <a:rPr lang="en-US" dirty="0"/>
              <a:t>c</a:t>
            </a:r>
            <a:r>
              <a:rPr lang="en-US" dirty="0" smtClean="0"/>
              <a:t>arbon tetrachloride</a:t>
            </a:r>
          </a:p>
          <a:p>
            <a:pPr marL="914400" lvl="1" indent="-514350">
              <a:buFont typeface="+mj-lt"/>
              <a:buAutoNum type="arabicPeriod" startAt="12"/>
            </a:pPr>
            <a:r>
              <a:rPr lang="en-US" dirty="0" err="1"/>
              <a:t>d</a:t>
            </a:r>
            <a:r>
              <a:rPr lang="en-US" dirty="0" err="1" smtClean="0"/>
              <a:t>iphosphorus</a:t>
            </a:r>
            <a:r>
              <a:rPr lang="en-US" dirty="0" smtClean="0"/>
              <a:t> </a:t>
            </a:r>
            <a:r>
              <a:rPr lang="en-US" dirty="0" err="1" smtClean="0"/>
              <a:t>pentasulfide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2133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AsBr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2653567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CCl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5728855" y="31343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</a:t>
            </a:r>
            <a:r>
              <a:rPr lang="en-US" sz="2800" baseline="-25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6087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sum of the ionic charges in the formula is always </a:t>
            </a:r>
            <a:r>
              <a:rPr lang="en-US" u="sng" dirty="0" smtClean="0"/>
              <a:t>zero</a:t>
            </a:r>
            <a:r>
              <a:rPr lang="en-US" dirty="0" smtClean="0"/>
              <a:t>.</a:t>
            </a:r>
          </a:p>
        </p:txBody>
      </p:sp>
      <p:pic>
        <p:nvPicPr>
          <p:cNvPr id="2050" name="Picture 2" descr="http://4.bp.blogspot.com/-lNqHlg7z6js/TneAKTt02yI/AAAAAAAAADc/bVmNk1H1IV0/s1600/34346981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352800" cy="369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89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harg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80"/>
          <a:stretch/>
        </p:blipFill>
        <p:spPr bwMode="auto">
          <a:xfrm>
            <a:off x="0" y="2667000"/>
            <a:ext cx="9144000" cy="3838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6525" y="1828800"/>
            <a:ext cx="87735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+1   +2                                                         </a:t>
            </a:r>
            <a:r>
              <a:rPr lang="en-US" dirty="0" smtClean="0"/>
              <a:t>+3        </a:t>
            </a:r>
            <a:r>
              <a:rPr lang="en-US" dirty="0"/>
              <a:t>-3   -2   -1    0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457200" y="2362200"/>
            <a:ext cx="762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994064" y="2286000"/>
            <a:ext cx="76200" cy="106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7162800" y="2362200"/>
            <a:ext cx="76200" cy="106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7658100" y="2209800"/>
            <a:ext cx="76200" cy="1219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8115300" y="2251364"/>
            <a:ext cx="76200" cy="685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H="1">
            <a:off x="8686800" y="2327564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486400" y="48006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bg2"/>
                </a:solidFill>
              </a:rPr>
              <a:t>Cd</a:t>
            </a:r>
            <a:r>
              <a:rPr lang="en-US" sz="1400" baseline="30000">
                <a:solidFill>
                  <a:schemeClr val="bg2"/>
                </a:solidFill>
              </a:rPr>
              <a:t>+2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learned how to find ionic charges of most elements based on what group they are in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6172200" y="2286000"/>
            <a:ext cx="76200" cy="106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4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Binary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/>
              <a:t>Three types of ionic compounds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Binary = composed of only two different </a:t>
            </a:r>
            <a:r>
              <a:rPr lang="en-US" dirty="0" smtClean="0"/>
              <a:t>elements</a:t>
            </a:r>
          </a:p>
          <a:p>
            <a:pPr marL="457200" lvl="1" indent="0">
              <a:buNone/>
            </a:pPr>
            <a:r>
              <a:rPr lang="en-US" u="sng" dirty="0" smtClean="0"/>
              <a:t>How to Name</a:t>
            </a:r>
          </a:p>
          <a:p>
            <a:pPr lvl="1"/>
            <a:r>
              <a:rPr lang="en-US" dirty="0" smtClean="0"/>
              <a:t>Metal </a:t>
            </a:r>
            <a:r>
              <a:rPr lang="en-US" dirty="0"/>
              <a:t>ions are always written </a:t>
            </a:r>
            <a:r>
              <a:rPr lang="en-US" u="sng" dirty="0"/>
              <a:t>first</a:t>
            </a:r>
            <a:r>
              <a:rPr lang="en-US" dirty="0"/>
              <a:t> and keep their elemental </a:t>
            </a:r>
            <a:r>
              <a:rPr lang="en-US" dirty="0" smtClean="0"/>
              <a:t>name.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nonmetal ions the end of the elemental name is changed to </a:t>
            </a:r>
            <a:r>
              <a:rPr lang="en-US" u="sng" dirty="0"/>
              <a:t>–ide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  chlor</a:t>
            </a:r>
            <a:r>
              <a:rPr lang="en-US" u="sng" dirty="0"/>
              <a:t>ine </a:t>
            </a:r>
            <a:r>
              <a:rPr lang="en-US" dirty="0"/>
              <a:t>          chlor</a:t>
            </a:r>
            <a:r>
              <a:rPr lang="en-US" u="sng" dirty="0"/>
              <a:t>ide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191000" y="53340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68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u="sng" dirty="0"/>
              <a:t>How to Write Formulas</a:t>
            </a:r>
          </a:p>
          <a:p>
            <a:pPr>
              <a:lnSpc>
                <a:spcPct val="90000"/>
              </a:lnSpc>
            </a:pPr>
            <a:r>
              <a:rPr lang="en-US" dirty="0"/>
              <a:t>Determine individual </a:t>
            </a:r>
            <a:r>
              <a:rPr lang="en-US" u="sng" dirty="0"/>
              <a:t>charge</a:t>
            </a:r>
            <a:r>
              <a:rPr lang="en-US" dirty="0"/>
              <a:t> of </a:t>
            </a:r>
            <a:r>
              <a:rPr lang="en-US" dirty="0" smtClean="0"/>
              <a:t>each the </a:t>
            </a:r>
            <a:r>
              <a:rPr lang="en-US" dirty="0" err="1" smtClean="0"/>
              <a:t>cation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the anion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Determine how many atoms of each element are in the compound to </a:t>
            </a:r>
            <a:r>
              <a:rPr lang="en-US" u="sng" dirty="0"/>
              <a:t>balance</a:t>
            </a:r>
            <a:r>
              <a:rPr lang="en-US" dirty="0"/>
              <a:t> charge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9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Ionic Compound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Ex:  What is the formula for a compound containing the following ions, calcium and fluorine</a:t>
            </a:r>
            <a:r>
              <a:rPr lang="en-US" dirty="0" smtClean="0"/>
              <a:t>?</a:t>
            </a:r>
            <a:endParaRPr lang="en-US" baseline="300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 	</a:t>
            </a:r>
            <a:r>
              <a:rPr lang="en-US" dirty="0"/>
              <a:t> </a:t>
            </a:r>
            <a:r>
              <a:rPr lang="en-US" dirty="0" smtClean="0"/>
              <a:t>             </a:t>
            </a:r>
            <a:endParaRPr lang="en-US" baseline="30000" dirty="0" smtClean="0"/>
          </a:p>
          <a:p>
            <a:pPr marL="0" indent="0">
              <a:lnSpc>
                <a:spcPct val="90000"/>
              </a:lnSpc>
              <a:buNone/>
            </a:pPr>
            <a:endParaRPr lang="en-US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114800" y="3267289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10200" y="2984212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</a:t>
            </a:r>
            <a:r>
              <a:rPr lang="en-US" sz="3200" dirty="0"/>
              <a:t>F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1219200" y="2984212"/>
            <a:ext cx="1066800" cy="12067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42886" y="3568986"/>
            <a:ext cx="1066800" cy="6220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42886" y="2965593"/>
            <a:ext cx="1066800" cy="6033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5600" y="360111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</a:t>
            </a:r>
            <a:r>
              <a:rPr lang="en-US" sz="3200" baseline="30000" dirty="0"/>
              <a:t>1-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278489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Ca</a:t>
            </a:r>
            <a:r>
              <a:rPr lang="en-US" sz="3200" baseline="30000" dirty="0"/>
              <a:t>2+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2965593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</a:t>
            </a:r>
            <a:r>
              <a:rPr lang="en-US" sz="3200" baseline="30000" dirty="0"/>
              <a:t>1-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261886" y="325798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1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4" grpId="0" animBg="1"/>
      <p:bldP spid="7" grpId="0" animBg="1"/>
      <p:bldP spid="8" grpId="0" animBg="1"/>
      <p:bldP spid="5" grpId="0"/>
      <p:bldP spid="6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Charge Ionic Compound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Variable Charge = compound contains </a:t>
            </a:r>
            <a:r>
              <a:rPr lang="en-US" dirty="0" err="1"/>
              <a:t>cation</a:t>
            </a:r>
            <a:r>
              <a:rPr lang="en-US" dirty="0"/>
              <a:t> that does not always have the same charge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u="sng" dirty="0"/>
              <a:t>Transition</a:t>
            </a:r>
            <a:r>
              <a:rPr lang="en-US" sz="3200" dirty="0"/>
              <a:t> metals except Cd, Zn, </a:t>
            </a:r>
            <a:r>
              <a:rPr lang="en-US" sz="3200" dirty="0" smtClean="0"/>
              <a:t>and Ag exhibit </a:t>
            </a:r>
            <a:r>
              <a:rPr lang="en-US" sz="3200" dirty="0"/>
              <a:t>variable </a:t>
            </a:r>
            <a:r>
              <a:rPr lang="en-US" sz="3200" dirty="0" smtClean="0"/>
              <a:t>charge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/>
              <a:t>Other </a:t>
            </a:r>
            <a:r>
              <a:rPr lang="en-US" sz="3200" dirty="0"/>
              <a:t>metals such as </a:t>
            </a:r>
            <a:r>
              <a:rPr lang="en-US" sz="3200" u="sng" dirty="0" err="1"/>
              <a:t>Pb</a:t>
            </a:r>
            <a:r>
              <a:rPr lang="en-US" sz="3200" dirty="0"/>
              <a:t> and </a:t>
            </a:r>
            <a:r>
              <a:rPr lang="en-US" sz="3200" u="sng" dirty="0" err="1"/>
              <a:t>Sn</a:t>
            </a:r>
            <a:r>
              <a:rPr lang="en-US" sz="3200" dirty="0"/>
              <a:t> exhibit variable charge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2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Charge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9137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/>
              <a:t>How to Name</a:t>
            </a:r>
          </a:p>
          <a:p>
            <a:r>
              <a:rPr lang="en-US" sz="2800" dirty="0" smtClean="0"/>
              <a:t>Same rules as binary, but include roman numeral</a:t>
            </a:r>
          </a:p>
          <a:p>
            <a:r>
              <a:rPr lang="en-US" sz="2800" dirty="0" smtClean="0"/>
              <a:t>Roman numerals in parentheses represent the </a:t>
            </a:r>
            <a:r>
              <a:rPr lang="en-US" sz="2800" b="1" u="sng" dirty="0" smtClean="0"/>
              <a:t>charge</a:t>
            </a:r>
            <a:r>
              <a:rPr lang="en-US" sz="2800" dirty="0" smtClean="0"/>
              <a:t> of the ion</a:t>
            </a:r>
          </a:p>
          <a:p>
            <a:pPr lvl="1"/>
            <a:r>
              <a:rPr lang="en-US" dirty="0" smtClean="0"/>
              <a:t>Example : lead (IV)  =  Pb</a:t>
            </a:r>
            <a:r>
              <a:rPr lang="en-US" baseline="30000" dirty="0" smtClean="0"/>
              <a:t>4+</a:t>
            </a:r>
          </a:p>
          <a:p>
            <a:r>
              <a:rPr lang="en-US" sz="2800" dirty="0" smtClean="0"/>
              <a:t>Use the known charge of anion to determine charge of </a:t>
            </a:r>
            <a:r>
              <a:rPr lang="en-US" sz="2800" dirty="0" err="1" smtClean="0"/>
              <a:t>cation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1026" name="Picture 2" descr="http://t1.gstatic.com/images?q=tbn:ANd9GcRJOXAspLZU7VHfFo8n3V66HkxnPbXG5Z6-MvO0059ayjA0-jH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2057400"/>
            <a:ext cx="14954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56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606</Words>
  <Application>Microsoft Office PowerPoint</Application>
  <PresentationFormat>On-screen Show (4:3)</PresentationFormat>
  <Paragraphs>156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Chemical Formula Notes</vt:lpstr>
      <vt:lpstr>What is a formula?</vt:lpstr>
      <vt:lpstr>Ionic Compounds</vt:lpstr>
      <vt:lpstr>We learned how to find ionic charges of most elements based on what group they are in.</vt:lpstr>
      <vt:lpstr>Binary Ionic Compounds</vt:lpstr>
      <vt:lpstr>Binary Ionic Compounds</vt:lpstr>
      <vt:lpstr>Binary Ionic Compound</vt:lpstr>
      <vt:lpstr>Variable Charge Ionic Compound</vt:lpstr>
      <vt:lpstr>Variable Charge Ionic Compounds</vt:lpstr>
      <vt:lpstr>Variable Charge Ionic Compounds</vt:lpstr>
      <vt:lpstr>Variable Charge Ionic Compounds</vt:lpstr>
      <vt:lpstr>Polyatomic Ionic Compounds</vt:lpstr>
      <vt:lpstr>Polyatomic Ionic Compounds</vt:lpstr>
      <vt:lpstr>Polyatomic Ionic Compounds</vt:lpstr>
      <vt:lpstr>Polyatomic Ionic Compounds</vt:lpstr>
      <vt:lpstr>Polyatomic Ionic Compounds</vt:lpstr>
      <vt:lpstr>Learning Check</vt:lpstr>
      <vt:lpstr>Learning Check</vt:lpstr>
      <vt:lpstr>Covalent Compounds</vt:lpstr>
      <vt:lpstr>Covalent Compounds</vt:lpstr>
      <vt:lpstr>Covalent Compounds</vt:lpstr>
      <vt:lpstr>Learning Check</vt:lpstr>
      <vt:lpstr>Learning Check</vt:lpstr>
    </vt:vector>
  </TitlesOfParts>
  <Company>Township High School District 211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Formula Notes</dc:title>
  <dc:creator>District 211</dc:creator>
  <cp:lastModifiedBy>District 211</cp:lastModifiedBy>
  <cp:revision>70</cp:revision>
  <dcterms:created xsi:type="dcterms:W3CDTF">2012-06-28T22:10:42Z</dcterms:created>
  <dcterms:modified xsi:type="dcterms:W3CDTF">2013-02-12T17:53:06Z</dcterms:modified>
</cp:coreProperties>
</file>